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76" r:id="rId3"/>
    <p:sldId id="277" r:id="rId4"/>
    <p:sldId id="258" r:id="rId5"/>
    <p:sldId id="259" r:id="rId6"/>
    <p:sldId id="260" r:id="rId7"/>
    <p:sldId id="261" r:id="rId8"/>
    <p:sldId id="278" r:id="rId9"/>
    <p:sldId id="262" r:id="rId10"/>
    <p:sldId id="265" r:id="rId11"/>
    <p:sldId id="279" r:id="rId12"/>
    <p:sldId id="280" r:id="rId13"/>
    <p:sldId id="266" r:id="rId14"/>
    <p:sldId id="267" r:id="rId15"/>
    <p:sldId id="263" r:id="rId16"/>
    <p:sldId id="268" r:id="rId17"/>
    <p:sldId id="269" r:id="rId18"/>
    <p:sldId id="270" r:id="rId19"/>
    <p:sldId id="264" r:id="rId20"/>
    <p:sldId id="271" r:id="rId21"/>
    <p:sldId id="272" r:id="rId22"/>
    <p:sldId id="273" r:id="rId23"/>
    <p:sldId id="274" r:id="rId24"/>
    <p:sldId id="275" r:id="rId2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439" autoAdjust="0"/>
  </p:normalViewPr>
  <p:slideViewPr>
    <p:cSldViewPr>
      <p:cViewPr varScale="1">
        <p:scale>
          <a:sx n="63" d="100"/>
          <a:sy n="63" d="100"/>
        </p:scale>
        <p:origin x="29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AAD4FD0-0AA1-45B2-9F40-BA808365819F}" type="datetimeFigureOut">
              <a:rPr lang="cs-CZ" smtClean="0"/>
              <a:t>26.11.2021</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E5861AA-FE95-465D-99C6-85D909DE1F62}" type="slidenum">
              <a:rPr lang="cs-CZ" smtClean="0"/>
              <a:t>‹#›</a:t>
            </a:fld>
            <a:endParaRPr lang="cs-CZ"/>
          </a:p>
        </p:txBody>
      </p:sp>
    </p:spTree>
    <p:extLst>
      <p:ext uri="{BB962C8B-B14F-4D97-AF65-F5344CB8AC3E}">
        <p14:creationId xmlns:p14="http://schemas.microsoft.com/office/powerpoint/2010/main" val="1597610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E041C22-4BCF-4CEB-AB87-D5A2B73E0296}" type="datetimeFigureOut">
              <a:rPr lang="cs-CZ" smtClean="0"/>
              <a:t>26.11.2021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1EE367B-4F48-4A19-A8BC-CE801E2A7519}" type="slidenum">
              <a:rPr lang="cs-CZ" smtClean="0"/>
              <a:t>‹#›</a:t>
            </a:fld>
            <a:endParaRPr lang="cs-CZ"/>
          </a:p>
        </p:txBody>
      </p:sp>
    </p:spTree>
    <p:extLst>
      <p:ext uri="{BB962C8B-B14F-4D97-AF65-F5344CB8AC3E}">
        <p14:creationId xmlns:p14="http://schemas.microsoft.com/office/powerpoint/2010/main" val="798120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EE367B-4F48-4A19-A8BC-CE801E2A7519}" type="slidenum">
              <a:rPr lang="cs-CZ" smtClean="0"/>
              <a:t>1</a:t>
            </a:fld>
            <a:endParaRPr lang="cs-CZ"/>
          </a:p>
        </p:txBody>
      </p:sp>
    </p:spTree>
    <p:extLst>
      <p:ext uri="{BB962C8B-B14F-4D97-AF65-F5344CB8AC3E}">
        <p14:creationId xmlns:p14="http://schemas.microsoft.com/office/powerpoint/2010/main" val="839951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46E96200-1084-4F2D-B9CA-D5D6D15146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52475" indent="-288925" eaLnBrk="0" hangingPunct="0">
              <a:spcBef>
                <a:spcPct val="30000"/>
              </a:spcBef>
              <a:defRPr sz="1200">
                <a:solidFill>
                  <a:schemeClr val="tx1"/>
                </a:solidFill>
                <a:latin typeface="Arial" panose="020B0604020202020204" pitchFamily="34" charset="0"/>
              </a:defRPr>
            </a:lvl2pPr>
            <a:lvl3pPr marL="1157288" indent="-230188" eaLnBrk="0" hangingPunct="0">
              <a:spcBef>
                <a:spcPct val="30000"/>
              </a:spcBef>
              <a:defRPr sz="1200">
                <a:solidFill>
                  <a:schemeClr val="tx1"/>
                </a:solidFill>
                <a:latin typeface="Arial" panose="020B0604020202020204" pitchFamily="34" charset="0"/>
              </a:defRPr>
            </a:lvl3pPr>
            <a:lvl4pPr marL="1620838" indent="-230188" eaLnBrk="0" hangingPunct="0">
              <a:spcBef>
                <a:spcPct val="30000"/>
              </a:spcBef>
              <a:defRPr sz="1200">
                <a:solidFill>
                  <a:schemeClr val="tx1"/>
                </a:solidFill>
                <a:latin typeface="Arial" panose="020B0604020202020204" pitchFamily="34" charset="0"/>
              </a:defRPr>
            </a:lvl4pPr>
            <a:lvl5pPr marL="2084388" indent="-230188" eaLnBrk="0" hangingPunct="0">
              <a:spcBef>
                <a:spcPct val="30000"/>
              </a:spcBef>
              <a:defRPr sz="1200">
                <a:solidFill>
                  <a:schemeClr val="tx1"/>
                </a:solidFill>
                <a:latin typeface="Arial" panose="020B0604020202020204" pitchFamily="34" charset="0"/>
              </a:defRPr>
            </a:lvl5pPr>
            <a:lvl6pPr marL="2541588" indent="-230188" eaLnBrk="0" fontAlgn="base" hangingPunct="0">
              <a:spcBef>
                <a:spcPct val="30000"/>
              </a:spcBef>
              <a:spcAft>
                <a:spcPct val="0"/>
              </a:spcAft>
              <a:defRPr sz="1200">
                <a:solidFill>
                  <a:schemeClr val="tx1"/>
                </a:solidFill>
                <a:latin typeface="Arial" panose="020B0604020202020204" pitchFamily="34" charset="0"/>
              </a:defRPr>
            </a:lvl6pPr>
            <a:lvl7pPr marL="2998788" indent="-230188" eaLnBrk="0" fontAlgn="base" hangingPunct="0">
              <a:spcBef>
                <a:spcPct val="30000"/>
              </a:spcBef>
              <a:spcAft>
                <a:spcPct val="0"/>
              </a:spcAft>
              <a:defRPr sz="1200">
                <a:solidFill>
                  <a:schemeClr val="tx1"/>
                </a:solidFill>
                <a:latin typeface="Arial" panose="020B0604020202020204" pitchFamily="34" charset="0"/>
              </a:defRPr>
            </a:lvl7pPr>
            <a:lvl8pPr marL="3455988" indent="-230188" eaLnBrk="0" fontAlgn="base" hangingPunct="0">
              <a:spcBef>
                <a:spcPct val="30000"/>
              </a:spcBef>
              <a:spcAft>
                <a:spcPct val="0"/>
              </a:spcAft>
              <a:defRPr sz="1200">
                <a:solidFill>
                  <a:schemeClr val="tx1"/>
                </a:solidFill>
                <a:latin typeface="Arial" panose="020B0604020202020204" pitchFamily="34" charset="0"/>
              </a:defRPr>
            </a:lvl8pPr>
            <a:lvl9pPr marL="3913188" indent="-2301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F6F1CA7-01AD-4AF4-A1B7-A7D193051A0C}" type="slidenum">
              <a:rPr lang="cs-CZ" altLang="cs-CZ"/>
              <a:pPr eaLnBrk="1" hangingPunct="1">
                <a:spcBef>
                  <a:spcPct val="0"/>
                </a:spcBef>
              </a:pPr>
              <a:t>22</a:t>
            </a:fld>
            <a:endParaRPr lang="cs-CZ" altLang="cs-CZ"/>
          </a:p>
        </p:txBody>
      </p:sp>
      <p:sp>
        <p:nvSpPr>
          <p:cNvPr id="24579" name="Rectangle 2">
            <a:extLst>
              <a:ext uri="{FF2B5EF4-FFF2-40B4-BE49-F238E27FC236}">
                <a16:creationId xmlns:a16="http://schemas.microsoft.com/office/drawing/2014/main" id="{6C1A6386-B3B9-498C-AD3F-989E62143F4E}"/>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35CEFB32-2B74-40AE-82E4-6D7009A665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CC8B5768-C203-45A6-AE46-506C5B8C02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52475" indent="-288925" eaLnBrk="0" hangingPunct="0">
              <a:spcBef>
                <a:spcPct val="30000"/>
              </a:spcBef>
              <a:defRPr sz="1200">
                <a:solidFill>
                  <a:schemeClr val="tx1"/>
                </a:solidFill>
                <a:latin typeface="Arial" panose="020B0604020202020204" pitchFamily="34" charset="0"/>
              </a:defRPr>
            </a:lvl2pPr>
            <a:lvl3pPr marL="1157288" indent="-230188" eaLnBrk="0" hangingPunct="0">
              <a:spcBef>
                <a:spcPct val="30000"/>
              </a:spcBef>
              <a:defRPr sz="1200">
                <a:solidFill>
                  <a:schemeClr val="tx1"/>
                </a:solidFill>
                <a:latin typeface="Arial" panose="020B0604020202020204" pitchFamily="34" charset="0"/>
              </a:defRPr>
            </a:lvl3pPr>
            <a:lvl4pPr marL="1620838" indent="-230188" eaLnBrk="0" hangingPunct="0">
              <a:spcBef>
                <a:spcPct val="30000"/>
              </a:spcBef>
              <a:defRPr sz="1200">
                <a:solidFill>
                  <a:schemeClr val="tx1"/>
                </a:solidFill>
                <a:latin typeface="Arial" panose="020B0604020202020204" pitchFamily="34" charset="0"/>
              </a:defRPr>
            </a:lvl4pPr>
            <a:lvl5pPr marL="2084388" indent="-230188" eaLnBrk="0" hangingPunct="0">
              <a:spcBef>
                <a:spcPct val="30000"/>
              </a:spcBef>
              <a:defRPr sz="1200">
                <a:solidFill>
                  <a:schemeClr val="tx1"/>
                </a:solidFill>
                <a:latin typeface="Arial" panose="020B0604020202020204" pitchFamily="34" charset="0"/>
              </a:defRPr>
            </a:lvl5pPr>
            <a:lvl6pPr marL="2541588" indent="-230188" eaLnBrk="0" fontAlgn="base" hangingPunct="0">
              <a:spcBef>
                <a:spcPct val="30000"/>
              </a:spcBef>
              <a:spcAft>
                <a:spcPct val="0"/>
              </a:spcAft>
              <a:defRPr sz="1200">
                <a:solidFill>
                  <a:schemeClr val="tx1"/>
                </a:solidFill>
                <a:latin typeface="Arial" panose="020B0604020202020204" pitchFamily="34" charset="0"/>
              </a:defRPr>
            </a:lvl6pPr>
            <a:lvl7pPr marL="2998788" indent="-230188" eaLnBrk="0" fontAlgn="base" hangingPunct="0">
              <a:spcBef>
                <a:spcPct val="30000"/>
              </a:spcBef>
              <a:spcAft>
                <a:spcPct val="0"/>
              </a:spcAft>
              <a:defRPr sz="1200">
                <a:solidFill>
                  <a:schemeClr val="tx1"/>
                </a:solidFill>
                <a:latin typeface="Arial" panose="020B0604020202020204" pitchFamily="34" charset="0"/>
              </a:defRPr>
            </a:lvl7pPr>
            <a:lvl8pPr marL="3455988" indent="-230188" eaLnBrk="0" fontAlgn="base" hangingPunct="0">
              <a:spcBef>
                <a:spcPct val="30000"/>
              </a:spcBef>
              <a:spcAft>
                <a:spcPct val="0"/>
              </a:spcAft>
              <a:defRPr sz="1200">
                <a:solidFill>
                  <a:schemeClr val="tx1"/>
                </a:solidFill>
                <a:latin typeface="Arial" panose="020B0604020202020204" pitchFamily="34" charset="0"/>
              </a:defRPr>
            </a:lvl8pPr>
            <a:lvl9pPr marL="3913188" indent="-2301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C928A42-2DCE-497E-81D6-7BA05B0FD3E6}" type="slidenum">
              <a:rPr lang="cs-CZ" altLang="cs-CZ"/>
              <a:pPr eaLnBrk="1" hangingPunct="1">
                <a:spcBef>
                  <a:spcPct val="0"/>
                </a:spcBef>
              </a:pPr>
              <a:t>23</a:t>
            </a:fld>
            <a:endParaRPr lang="cs-CZ" altLang="cs-CZ"/>
          </a:p>
        </p:txBody>
      </p:sp>
      <p:sp>
        <p:nvSpPr>
          <p:cNvPr id="25603" name="Rectangle 2">
            <a:extLst>
              <a:ext uri="{FF2B5EF4-FFF2-40B4-BE49-F238E27FC236}">
                <a16:creationId xmlns:a16="http://schemas.microsoft.com/office/drawing/2014/main" id="{0F0D09A4-5C3E-4EA7-97EC-55F989D42E8C}"/>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67194454-E124-4FD7-9B10-264DACCD14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54DD6AAC-9923-438E-AFD9-43221BBCB7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52475" indent="-288925" eaLnBrk="0" hangingPunct="0">
              <a:spcBef>
                <a:spcPct val="30000"/>
              </a:spcBef>
              <a:defRPr sz="1200">
                <a:solidFill>
                  <a:schemeClr val="tx1"/>
                </a:solidFill>
                <a:latin typeface="Arial" panose="020B0604020202020204" pitchFamily="34" charset="0"/>
              </a:defRPr>
            </a:lvl2pPr>
            <a:lvl3pPr marL="1157288" indent="-230188" eaLnBrk="0" hangingPunct="0">
              <a:spcBef>
                <a:spcPct val="30000"/>
              </a:spcBef>
              <a:defRPr sz="1200">
                <a:solidFill>
                  <a:schemeClr val="tx1"/>
                </a:solidFill>
                <a:latin typeface="Arial" panose="020B0604020202020204" pitchFamily="34" charset="0"/>
              </a:defRPr>
            </a:lvl3pPr>
            <a:lvl4pPr marL="1620838" indent="-230188" eaLnBrk="0" hangingPunct="0">
              <a:spcBef>
                <a:spcPct val="30000"/>
              </a:spcBef>
              <a:defRPr sz="1200">
                <a:solidFill>
                  <a:schemeClr val="tx1"/>
                </a:solidFill>
                <a:latin typeface="Arial" panose="020B0604020202020204" pitchFamily="34" charset="0"/>
              </a:defRPr>
            </a:lvl4pPr>
            <a:lvl5pPr marL="2084388" indent="-230188" eaLnBrk="0" hangingPunct="0">
              <a:spcBef>
                <a:spcPct val="30000"/>
              </a:spcBef>
              <a:defRPr sz="1200">
                <a:solidFill>
                  <a:schemeClr val="tx1"/>
                </a:solidFill>
                <a:latin typeface="Arial" panose="020B0604020202020204" pitchFamily="34" charset="0"/>
              </a:defRPr>
            </a:lvl5pPr>
            <a:lvl6pPr marL="2541588" indent="-230188" eaLnBrk="0" fontAlgn="base" hangingPunct="0">
              <a:spcBef>
                <a:spcPct val="30000"/>
              </a:spcBef>
              <a:spcAft>
                <a:spcPct val="0"/>
              </a:spcAft>
              <a:defRPr sz="1200">
                <a:solidFill>
                  <a:schemeClr val="tx1"/>
                </a:solidFill>
                <a:latin typeface="Arial" panose="020B0604020202020204" pitchFamily="34" charset="0"/>
              </a:defRPr>
            </a:lvl6pPr>
            <a:lvl7pPr marL="2998788" indent="-230188" eaLnBrk="0" fontAlgn="base" hangingPunct="0">
              <a:spcBef>
                <a:spcPct val="30000"/>
              </a:spcBef>
              <a:spcAft>
                <a:spcPct val="0"/>
              </a:spcAft>
              <a:defRPr sz="1200">
                <a:solidFill>
                  <a:schemeClr val="tx1"/>
                </a:solidFill>
                <a:latin typeface="Arial" panose="020B0604020202020204" pitchFamily="34" charset="0"/>
              </a:defRPr>
            </a:lvl7pPr>
            <a:lvl8pPr marL="3455988" indent="-230188" eaLnBrk="0" fontAlgn="base" hangingPunct="0">
              <a:spcBef>
                <a:spcPct val="30000"/>
              </a:spcBef>
              <a:spcAft>
                <a:spcPct val="0"/>
              </a:spcAft>
              <a:defRPr sz="1200">
                <a:solidFill>
                  <a:schemeClr val="tx1"/>
                </a:solidFill>
                <a:latin typeface="Arial" panose="020B0604020202020204" pitchFamily="34" charset="0"/>
              </a:defRPr>
            </a:lvl8pPr>
            <a:lvl9pPr marL="3913188" indent="-2301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6ADD52E-46EA-4D22-94DF-3FFA15F99823}" type="slidenum">
              <a:rPr lang="cs-CZ" altLang="cs-CZ"/>
              <a:pPr eaLnBrk="1" hangingPunct="1">
                <a:spcBef>
                  <a:spcPct val="0"/>
                </a:spcBef>
              </a:pPr>
              <a:t>24</a:t>
            </a:fld>
            <a:endParaRPr lang="cs-CZ" altLang="cs-CZ"/>
          </a:p>
        </p:txBody>
      </p:sp>
      <p:sp>
        <p:nvSpPr>
          <p:cNvPr id="26627" name="Rectangle 2">
            <a:extLst>
              <a:ext uri="{FF2B5EF4-FFF2-40B4-BE49-F238E27FC236}">
                <a16:creationId xmlns:a16="http://schemas.microsoft.com/office/drawing/2014/main" id="{AEB8EA36-383D-4FB7-A02B-56965941A62A}"/>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264923A5-8D62-4334-997F-4DED53F0FC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6D8D8E4-4FC1-4A78-B27B-63D2001FDF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52475" indent="-288925" eaLnBrk="0" hangingPunct="0">
              <a:spcBef>
                <a:spcPct val="30000"/>
              </a:spcBef>
              <a:defRPr sz="1200">
                <a:solidFill>
                  <a:schemeClr val="tx1"/>
                </a:solidFill>
                <a:latin typeface="Arial" panose="020B0604020202020204" pitchFamily="34" charset="0"/>
              </a:defRPr>
            </a:lvl2pPr>
            <a:lvl3pPr marL="1157288" indent="-230188" eaLnBrk="0" hangingPunct="0">
              <a:spcBef>
                <a:spcPct val="30000"/>
              </a:spcBef>
              <a:defRPr sz="1200">
                <a:solidFill>
                  <a:schemeClr val="tx1"/>
                </a:solidFill>
                <a:latin typeface="Arial" panose="020B0604020202020204" pitchFamily="34" charset="0"/>
              </a:defRPr>
            </a:lvl3pPr>
            <a:lvl4pPr marL="1620838" indent="-230188" eaLnBrk="0" hangingPunct="0">
              <a:spcBef>
                <a:spcPct val="30000"/>
              </a:spcBef>
              <a:defRPr sz="1200">
                <a:solidFill>
                  <a:schemeClr val="tx1"/>
                </a:solidFill>
                <a:latin typeface="Arial" panose="020B0604020202020204" pitchFamily="34" charset="0"/>
              </a:defRPr>
            </a:lvl4pPr>
            <a:lvl5pPr marL="2084388" indent="-230188" eaLnBrk="0" hangingPunct="0">
              <a:spcBef>
                <a:spcPct val="30000"/>
              </a:spcBef>
              <a:defRPr sz="1200">
                <a:solidFill>
                  <a:schemeClr val="tx1"/>
                </a:solidFill>
                <a:latin typeface="Arial" panose="020B0604020202020204" pitchFamily="34" charset="0"/>
              </a:defRPr>
            </a:lvl5pPr>
            <a:lvl6pPr marL="2541588" indent="-230188" eaLnBrk="0" fontAlgn="base" hangingPunct="0">
              <a:spcBef>
                <a:spcPct val="30000"/>
              </a:spcBef>
              <a:spcAft>
                <a:spcPct val="0"/>
              </a:spcAft>
              <a:defRPr sz="1200">
                <a:solidFill>
                  <a:schemeClr val="tx1"/>
                </a:solidFill>
                <a:latin typeface="Arial" panose="020B0604020202020204" pitchFamily="34" charset="0"/>
              </a:defRPr>
            </a:lvl6pPr>
            <a:lvl7pPr marL="2998788" indent="-230188" eaLnBrk="0" fontAlgn="base" hangingPunct="0">
              <a:spcBef>
                <a:spcPct val="30000"/>
              </a:spcBef>
              <a:spcAft>
                <a:spcPct val="0"/>
              </a:spcAft>
              <a:defRPr sz="1200">
                <a:solidFill>
                  <a:schemeClr val="tx1"/>
                </a:solidFill>
                <a:latin typeface="Arial" panose="020B0604020202020204" pitchFamily="34" charset="0"/>
              </a:defRPr>
            </a:lvl7pPr>
            <a:lvl8pPr marL="3455988" indent="-230188" eaLnBrk="0" fontAlgn="base" hangingPunct="0">
              <a:spcBef>
                <a:spcPct val="30000"/>
              </a:spcBef>
              <a:spcAft>
                <a:spcPct val="0"/>
              </a:spcAft>
              <a:defRPr sz="1200">
                <a:solidFill>
                  <a:schemeClr val="tx1"/>
                </a:solidFill>
                <a:latin typeface="Arial" panose="020B0604020202020204" pitchFamily="34" charset="0"/>
              </a:defRPr>
            </a:lvl8pPr>
            <a:lvl9pPr marL="3913188" indent="-2301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A5BFAAC-5B2D-45C6-97BA-6AB740F1F41D}" type="slidenum">
              <a:rPr lang="cs-CZ" altLang="cs-CZ"/>
              <a:pPr eaLnBrk="1" hangingPunct="1">
                <a:spcBef>
                  <a:spcPct val="0"/>
                </a:spcBef>
              </a:pPr>
              <a:t>14</a:t>
            </a:fld>
            <a:endParaRPr lang="cs-CZ" altLang="cs-CZ"/>
          </a:p>
        </p:txBody>
      </p:sp>
      <p:sp>
        <p:nvSpPr>
          <p:cNvPr id="16387" name="Rectangle 2">
            <a:extLst>
              <a:ext uri="{FF2B5EF4-FFF2-40B4-BE49-F238E27FC236}">
                <a16:creationId xmlns:a16="http://schemas.microsoft.com/office/drawing/2014/main" id="{40BF54D5-5921-4113-803C-15AF7C184439}"/>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C9237070-AD66-41BA-AFA4-1BA85DD9C4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0372CC51-AE3B-4620-BCC3-9080368C16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52475" indent="-288925" eaLnBrk="0" hangingPunct="0">
              <a:spcBef>
                <a:spcPct val="30000"/>
              </a:spcBef>
              <a:defRPr sz="1200">
                <a:solidFill>
                  <a:schemeClr val="tx1"/>
                </a:solidFill>
                <a:latin typeface="Arial" panose="020B0604020202020204" pitchFamily="34" charset="0"/>
              </a:defRPr>
            </a:lvl2pPr>
            <a:lvl3pPr marL="1157288" indent="-230188" eaLnBrk="0" hangingPunct="0">
              <a:spcBef>
                <a:spcPct val="30000"/>
              </a:spcBef>
              <a:defRPr sz="1200">
                <a:solidFill>
                  <a:schemeClr val="tx1"/>
                </a:solidFill>
                <a:latin typeface="Arial" panose="020B0604020202020204" pitchFamily="34" charset="0"/>
              </a:defRPr>
            </a:lvl3pPr>
            <a:lvl4pPr marL="1620838" indent="-230188" eaLnBrk="0" hangingPunct="0">
              <a:spcBef>
                <a:spcPct val="30000"/>
              </a:spcBef>
              <a:defRPr sz="1200">
                <a:solidFill>
                  <a:schemeClr val="tx1"/>
                </a:solidFill>
                <a:latin typeface="Arial" panose="020B0604020202020204" pitchFamily="34" charset="0"/>
              </a:defRPr>
            </a:lvl4pPr>
            <a:lvl5pPr marL="2084388" indent="-230188" eaLnBrk="0" hangingPunct="0">
              <a:spcBef>
                <a:spcPct val="30000"/>
              </a:spcBef>
              <a:defRPr sz="1200">
                <a:solidFill>
                  <a:schemeClr val="tx1"/>
                </a:solidFill>
                <a:latin typeface="Arial" panose="020B0604020202020204" pitchFamily="34" charset="0"/>
              </a:defRPr>
            </a:lvl5pPr>
            <a:lvl6pPr marL="2541588" indent="-230188" eaLnBrk="0" fontAlgn="base" hangingPunct="0">
              <a:spcBef>
                <a:spcPct val="30000"/>
              </a:spcBef>
              <a:spcAft>
                <a:spcPct val="0"/>
              </a:spcAft>
              <a:defRPr sz="1200">
                <a:solidFill>
                  <a:schemeClr val="tx1"/>
                </a:solidFill>
                <a:latin typeface="Arial" panose="020B0604020202020204" pitchFamily="34" charset="0"/>
              </a:defRPr>
            </a:lvl6pPr>
            <a:lvl7pPr marL="2998788" indent="-230188" eaLnBrk="0" fontAlgn="base" hangingPunct="0">
              <a:spcBef>
                <a:spcPct val="30000"/>
              </a:spcBef>
              <a:spcAft>
                <a:spcPct val="0"/>
              </a:spcAft>
              <a:defRPr sz="1200">
                <a:solidFill>
                  <a:schemeClr val="tx1"/>
                </a:solidFill>
                <a:latin typeface="Arial" panose="020B0604020202020204" pitchFamily="34" charset="0"/>
              </a:defRPr>
            </a:lvl7pPr>
            <a:lvl8pPr marL="3455988" indent="-230188" eaLnBrk="0" fontAlgn="base" hangingPunct="0">
              <a:spcBef>
                <a:spcPct val="30000"/>
              </a:spcBef>
              <a:spcAft>
                <a:spcPct val="0"/>
              </a:spcAft>
              <a:defRPr sz="1200">
                <a:solidFill>
                  <a:schemeClr val="tx1"/>
                </a:solidFill>
                <a:latin typeface="Arial" panose="020B0604020202020204" pitchFamily="34" charset="0"/>
              </a:defRPr>
            </a:lvl8pPr>
            <a:lvl9pPr marL="3913188" indent="-2301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D7D514E-F848-41EE-A996-B7A533F2B404}" type="slidenum">
              <a:rPr lang="cs-CZ" altLang="cs-CZ"/>
              <a:pPr eaLnBrk="1" hangingPunct="1">
                <a:spcBef>
                  <a:spcPct val="0"/>
                </a:spcBef>
              </a:pPr>
              <a:t>15</a:t>
            </a:fld>
            <a:endParaRPr lang="cs-CZ" altLang="cs-CZ"/>
          </a:p>
        </p:txBody>
      </p:sp>
      <p:sp>
        <p:nvSpPr>
          <p:cNvPr id="17411" name="Rectangle 2">
            <a:extLst>
              <a:ext uri="{FF2B5EF4-FFF2-40B4-BE49-F238E27FC236}">
                <a16:creationId xmlns:a16="http://schemas.microsoft.com/office/drawing/2014/main" id="{2789280D-D8D0-4AA5-B4FE-76493643FE39}"/>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BB646F8A-1498-4EA8-AA52-BC0EB56458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34D4B970-56F0-46A2-9935-020DCC32AF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52475" indent="-288925" eaLnBrk="0" hangingPunct="0">
              <a:spcBef>
                <a:spcPct val="30000"/>
              </a:spcBef>
              <a:defRPr sz="1200">
                <a:solidFill>
                  <a:schemeClr val="tx1"/>
                </a:solidFill>
                <a:latin typeface="Arial" panose="020B0604020202020204" pitchFamily="34" charset="0"/>
              </a:defRPr>
            </a:lvl2pPr>
            <a:lvl3pPr marL="1157288" indent="-230188" eaLnBrk="0" hangingPunct="0">
              <a:spcBef>
                <a:spcPct val="30000"/>
              </a:spcBef>
              <a:defRPr sz="1200">
                <a:solidFill>
                  <a:schemeClr val="tx1"/>
                </a:solidFill>
                <a:latin typeface="Arial" panose="020B0604020202020204" pitchFamily="34" charset="0"/>
              </a:defRPr>
            </a:lvl3pPr>
            <a:lvl4pPr marL="1620838" indent="-230188" eaLnBrk="0" hangingPunct="0">
              <a:spcBef>
                <a:spcPct val="30000"/>
              </a:spcBef>
              <a:defRPr sz="1200">
                <a:solidFill>
                  <a:schemeClr val="tx1"/>
                </a:solidFill>
                <a:latin typeface="Arial" panose="020B0604020202020204" pitchFamily="34" charset="0"/>
              </a:defRPr>
            </a:lvl4pPr>
            <a:lvl5pPr marL="2084388" indent="-230188" eaLnBrk="0" hangingPunct="0">
              <a:spcBef>
                <a:spcPct val="30000"/>
              </a:spcBef>
              <a:defRPr sz="1200">
                <a:solidFill>
                  <a:schemeClr val="tx1"/>
                </a:solidFill>
                <a:latin typeface="Arial" panose="020B0604020202020204" pitchFamily="34" charset="0"/>
              </a:defRPr>
            </a:lvl5pPr>
            <a:lvl6pPr marL="2541588" indent="-230188" eaLnBrk="0" fontAlgn="base" hangingPunct="0">
              <a:spcBef>
                <a:spcPct val="30000"/>
              </a:spcBef>
              <a:spcAft>
                <a:spcPct val="0"/>
              </a:spcAft>
              <a:defRPr sz="1200">
                <a:solidFill>
                  <a:schemeClr val="tx1"/>
                </a:solidFill>
                <a:latin typeface="Arial" panose="020B0604020202020204" pitchFamily="34" charset="0"/>
              </a:defRPr>
            </a:lvl6pPr>
            <a:lvl7pPr marL="2998788" indent="-230188" eaLnBrk="0" fontAlgn="base" hangingPunct="0">
              <a:spcBef>
                <a:spcPct val="30000"/>
              </a:spcBef>
              <a:spcAft>
                <a:spcPct val="0"/>
              </a:spcAft>
              <a:defRPr sz="1200">
                <a:solidFill>
                  <a:schemeClr val="tx1"/>
                </a:solidFill>
                <a:latin typeface="Arial" panose="020B0604020202020204" pitchFamily="34" charset="0"/>
              </a:defRPr>
            </a:lvl7pPr>
            <a:lvl8pPr marL="3455988" indent="-230188" eaLnBrk="0" fontAlgn="base" hangingPunct="0">
              <a:spcBef>
                <a:spcPct val="30000"/>
              </a:spcBef>
              <a:spcAft>
                <a:spcPct val="0"/>
              </a:spcAft>
              <a:defRPr sz="1200">
                <a:solidFill>
                  <a:schemeClr val="tx1"/>
                </a:solidFill>
                <a:latin typeface="Arial" panose="020B0604020202020204" pitchFamily="34" charset="0"/>
              </a:defRPr>
            </a:lvl8pPr>
            <a:lvl9pPr marL="3913188" indent="-2301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B3BF129-93C2-42E0-ABA3-42A313E91E35}" type="slidenum">
              <a:rPr lang="cs-CZ" altLang="cs-CZ"/>
              <a:pPr eaLnBrk="1" hangingPunct="1">
                <a:spcBef>
                  <a:spcPct val="0"/>
                </a:spcBef>
              </a:pPr>
              <a:t>16</a:t>
            </a:fld>
            <a:endParaRPr lang="cs-CZ" altLang="cs-CZ"/>
          </a:p>
        </p:txBody>
      </p:sp>
      <p:sp>
        <p:nvSpPr>
          <p:cNvPr id="18435" name="Rectangle 2">
            <a:extLst>
              <a:ext uri="{FF2B5EF4-FFF2-40B4-BE49-F238E27FC236}">
                <a16:creationId xmlns:a16="http://schemas.microsoft.com/office/drawing/2014/main" id="{DA6A950E-830B-43DE-9758-F71FE5B08121}"/>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B52613D1-0B13-4B69-B664-E3FA2AD5AC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4448135D-647F-448C-9E85-9B02102AFD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52475" indent="-288925" eaLnBrk="0" hangingPunct="0">
              <a:spcBef>
                <a:spcPct val="30000"/>
              </a:spcBef>
              <a:defRPr sz="1200">
                <a:solidFill>
                  <a:schemeClr val="tx1"/>
                </a:solidFill>
                <a:latin typeface="Arial" panose="020B0604020202020204" pitchFamily="34" charset="0"/>
              </a:defRPr>
            </a:lvl2pPr>
            <a:lvl3pPr marL="1157288" indent="-230188" eaLnBrk="0" hangingPunct="0">
              <a:spcBef>
                <a:spcPct val="30000"/>
              </a:spcBef>
              <a:defRPr sz="1200">
                <a:solidFill>
                  <a:schemeClr val="tx1"/>
                </a:solidFill>
                <a:latin typeface="Arial" panose="020B0604020202020204" pitchFamily="34" charset="0"/>
              </a:defRPr>
            </a:lvl3pPr>
            <a:lvl4pPr marL="1620838" indent="-230188" eaLnBrk="0" hangingPunct="0">
              <a:spcBef>
                <a:spcPct val="30000"/>
              </a:spcBef>
              <a:defRPr sz="1200">
                <a:solidFill>
                  <a:schemeClr val="tx1"/>
                </a:solidFill>
                <a:latin typeface="Arial" panose="020B0604020202020204" pitchFamily="34" charset="0"/>
              </a:defRPr>
            </a:lvl4pPr>
            <a:lvl5pPr marL="2084388" indent="-230188" eaLnBrk="0" hangingPunct="0">
              <a:spcBef>
                <a:spcPct val="30000"/>
              </a:spcBef>
              <a:defRPr sz="1200">
                <a:solidFill>
                  <a:schemeClr val="tx1"/>
                </a:solidFill>
                <a:latin typeface="Arial" panose="020B0604020202020204" pitchFamily="34" charset="0"/>
              </a:defRPr>
            </a:lvl5pPr>
            <a:lvl6pPr marL="2541588" indent="-230188" eaLnBrk="0" fontAlgn="base" hangingPunct="0">
              <a:spcBef>
                <a:spcPct val="30000"/>
              </a:spcBef>
              <a:spcAft>
                <a:spcPct val="0"/>
              </a:spcAft>
              <a:defRPr sz="1200">
                <a:solidFill>
                  <a:schemeClr val="tx1"/>
                </a:solidFill>
                <a:latin typeface="Arial" panose="020B0604020202020204" pitchFamily="34" charset="0"/>
              </a:defRPr>
            </a:lvl6pPr>
            <a:lvl7pPr marL="2998788" indent="-230188" eaLnBrk="0" fontAlgn="base" hangingPunct="0">
              <a:spcBef>
                <a:spcPct val="30000"/>
              </a:spcBef>
              <a:spcAft>
                <a:spcPct val="0"/>
              </a:spcAft>
              <a:defRPr sz="1200">
                <a:solidFill>
                  <a:schemeClr val="tx1"/>
                </a:solidFill>
                <a:latin typeface="Arial" panose="020B0604020202020204" pitchFamily="34" charset="0"/>
              </a:defRPr>
            </a:lvl7pPr>
            <a:lvl8pPr marL="3455988" indent="-230188" eaLnBrk="0" fontAlgn="base" hangingPunct="0">
              <a:spcBef>
                <a:spcPct val="30000"/>
              </a:spcBef>
              <a:spcAft>
                <a:spcPct val="0"/>
              </a:spcAft>
              <a:defRPr sz="1200">
                <a:solidFill>
                  <a:schemeClr val="tx1"/>
                </a:solidFill>
                <a:latin typeface="Arial" panose="020B0604020202020204" pitchFamily="34" charset="0"/>
              </a:defRPr>
            </a:lvl8pPr>
            <a:lvl9pPr marL="3913188" indent="-2301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B2FC5C0-8F45-4DF9-AB73-16DFA88C36BB}" type="slidenum">
              <a:rPr lang="cs-CZ" altLang="cs-CZ"/>
              <a:pPr eaLnBrk="1" hangingPunct="1">
                <a:spcBef>
                  <a:spcPct val="0"/>
                </a:spcBef>
              </a:pPr>
              <a:t>17</a:t>
            </a:fld>
            <a:endParaRPr lang="cs-CZ" altLang="cs-CZ"/>
          </a:p>
        </p:txBody>
      </p:sp>
      <p:sp>
        <p:nvSpPr>
          <p:cNvPr id="19459" name="Rectangle 2">
            <a:extLst>
              <a:ext uri="{FF2B5EF4-FFF2-40B4-BE49-F238E27FC236}">
                <a16:creationId xmlns:a16="http://schemas.microsoft.com/office/drawing/2014/main" id="{6C3C547E-B424-4844-A23B-E84C9CAC9C8D}"/>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05E3A501-31FB-41CB-BB3B-170B2EF207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A0CCC3E6-B35B-4865-BBDC-9779621DA4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52475" indent="-288925" eaLnBrk="0" hangingPunct="0">
              <a:spcBef>
                <a:spcPct val="30000"/>
              </a:spcBef>
              <a:defRPr sz="1200">
                <a:solidFill>
                  <a:schemeClr val="tx1"/>
                </a:solidFill>
                <a:latin typeface="Arial" panose="020B0604020202020204" pitchFamily="34" charset="0"/>
              </a:defRPr>
            </a:lvl2pPr>
            <a:lvl3pPr marL="1157288" indent="-230188" eaLnBrk="0" hangingPunct="0">
              <a:spcBef>
                <a:spcPct val="30000"/>
              </a:spcBef>
              <a:defRPr sz="1200">
                <a:solidFill>
                  <a:schemeClr val="tx1"/>
                </a:solidFill>
                <a:latin typeface="Arial" panose="020B0604020202020204" pitchFamily="34" charset="0"/>
              </a:defRPr>
            </a:lvl3pPr>
            <a:lvl4pPr marL="1620838" indent="-230188" eaLnBrk="0" hangingPunct="0">
              <a:spcBef>
                <a:spcPct val="30000"/>
              </a:spcBef>
              <a:defRPr sz="1200">
                <a:solidFill>
                  <a:schemeClr val="tx1"/>
                </a:solidFill>
                <a:latin typeface="Arial" panose="020B0604020202020204" pitchFamily="34" charset="0"/>
              </a:defRPr>
            </a:lvl4pPr>
            <a:lvl5pPr marL="2084388" indent="-230188" eaLnBrk="0" hangingPunct="0">
              <a:spcBef>
                <a:spcPct val="30000"/>
              </a:spcBef>
              <a:defRPr sz="1200">
                <a:solidFill>
                  <a:schemeClr val="tx1"/>
                </a:solidFill>
                <a:latin typeface="Arial" panose="020B0604020202020204" pitchFamily="34" charset="0"/>
              </a:defRPr>
            </a:lvl5pPr>
            <a:lvl6pPr marL="2541588" indent="-230188" eaLnBrk="0" fontAlgn="base" hangingPunct="0">
              <a:spcBef>
                <a:spcPct val="30000"/>
              </a:spcBef>
              <a:spcAft>
                <a:spcPct val="0"/>
              </a:spcAft>
              <a:defRPr sz="1200">
                <a:solidFill>
                  <a:schemeClr val="tx1"/>
                </a:solidFill>
                <a:latin typeface="Arial" panose="020B0604020202020204" pitchFamily="34" charset="0"/>
              </a:defRPr>
            </a:lvl6pPr>
            <a:lvl7pPr marL="2998788" indent="-230188" eaLnBrk="0" fontAlgn="base" hangingPunct="0">
              <a:spcBef>
                <a:spcPct val="30000"/>
              </a:spcBef>
              <a:spcAft>
                <a:spcPct val="0"/>
              </a:spcAft>
              <a:defRPr sz="1200">
                <a:solidFill>
                  <a:schemeClr val="tx1"/>
                </a:solidFill>
                <a:latin typeface="Arial" panose="020B0604020202020204" pitchFamily="34" charset="0"/>
              </a:defRPr>
            </a:lvl7pPr>
            <a:lvl8pPr marL="3455988" indent="-230188" eaLnBrk="0" fontAlgn="base" hangingPunct="0">
              <a:spcBef>
                <a:spcPct val="30000"/>
              </a:spcBef>
              <a:spcAft>
                <a:spcPct val="0"/>
              </a:spcAft>
              <a:defRPr sz="1200">
                <a:solidFill>
                  <a:schemeClr val="tx1"/>
                </a:solidFill>
                <a:latin typeface="Arial" panose="020B0604020202020204" pitchFamily="34" charset="0"/>
              </a:defRPr>
            </a:lvl8pPr>
            <a:lvl9pPr marL="3913188" indent="-2301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40C25C0-6C9A-4701-AE21-CA962E67FFF0}" type="slidenum">
              <a:rPr lang="cs-CZ" altLang="cs-CZ"/>
              <a:pPr eaLnBrk="1" hangingPunct="1">
                <a:spcBef>
                  <a:spcPct val="0"/>
                </a:spcBef>
              </a:pPr>
              <a:t>18</a:t>
            </a:fld>
            <a:endParaRPr lang="cs-CZ" altLang="cs-CZ"/>
          </a:p>
        </p:txBody>
      </p:sp>
      <p:sp>
        <p:nvSpPr>
          <p:cNvPr id="20483" name="Rectangle 2">
            <a:extLst>
              <a:ext uri="{FF2B5EF4-FFF2-40B4-BE49-F238E27FC236}">
                <a16:creationId xmlns:a16="http://schemas.microsoft.com/office/drawing/2014/main" id="{9725B8FE-9D15-4863-9814-53F9BA8539A5}"/>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C4C4D72A-BEF4-4223-91D6-A7742FE0D5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26320EC2-0CA4-4D82-A8A2-2B6404821D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52475" indent="-288925" eaLnBrk="0" hangingPunct="0">
              <a:spcBef>
                <a:spcPct val="30000"/>
              </a:spcBef>
              <a:defRPr sz="1200">
                <a:solidFill>
                  <a:schemeClr val="tx1"/>
                </a:solidFill>
                <a:latin typeface="Arial" panose="020B0604020202020204" pitchFamily="34" charset="0"/>
              </a:defRPr>
            </a:lvl2pPr>
            <a:lvl3pPr marL="1157288" indent="-230188" eaLnBrk="0" hangingPunct="0">
              <a:spcBef>
                <a:spcPct val="30000"/>
              </a:spcBef>
              <a:defRPr sz="1200">
                <a:solidFill>
                  <a:schemeClr val="tx1"/>
                </a:solidFill>
                <a:latin typeface="Arial" panose="020B0604020202020204" pitchFamily="34" charset="0"/>
              </a:defRPr>
            </a:lvl3pPr>
            <a:lvl4pPr marL="1620838" indent="-230188" eaLnBrk="0" hangingPunct="0">
              <a:spcBef>
                <a:spcPct val="30000"/>
              </a:spcBef>
              <a:defRPr sz="1200">
                <a:solidFill>
                  <a:schemeClr val="tx1"/>
                </a:solidFill>
                <a:latin typeface="Arial" panose="020B0604020202020204" pitchFamily="34" charset="0"/>
              </a:defRPr>
            </a:lvl4pPr>
            <a:lvl5pPr marL="2084388" indent="-230188" eaLnBrk="0" hangingPunct="0">
              <a:spcBef>
                <a:spcPct val="30000"/>
              </a:spcBef>
              <a:defRPr sz="1200">
                <a:solidFill>
                  <a:schemeClr val="tx1"/>
                </a:solidFill>
                <a:latin typeface="Arial" panose="020B0604020202020204" pitchFamily="34" charset="0"/>
              </a:defRPr>
            </a:lvl5pPr>
            <a:lvl6pPr marL="2541588" indent="-230188" eaLnBrk="0" fontAlgn="base" hangingPunct="0">
              <a:spcBef>
                <a:spcPct val="30000"/>
              </a:spcBef>
              <a:spcAft>
                <a:spcPct val="0"/>
              </a:spcAft>
              <a:defRPr sz="1200">
                <a:solidFill>
                  <a:schemeClr val="tx1"/>
                </a:solidFill>
                <a:latin typeface="Arial" panose="020B0604020202020204" pitchFamily="34" charset="0"/>
              </a:defRPr>
            </a:lvl6pPr>
            <a:lvl7pPr marL="2998788" indent="-230188" eaLnBrk="0" fontAlgn="base" hangingPunct="0">
              <a:spcBef>
                <a:spcPct val="30000"/>
              </a:spcBef>
              <a:spcAft>
                <a:spcPct val="0"/>
              </a:spcAft>
              <a:defRPr sz="1200">
                <a:solidFill>
                  <a:schemeClr val="tx1"/>
                </a:solidFill>
                <a:latin typeface="Arial" panose="020B0604020202020204" pitchFamily="34" charset="0"/>
              </a:defRPr>
            </a:lvl7pPr>
            <a:lvl8pPr marL="3455988" indent="-230188" eaLnBrk="0" fontAlgn="base" hangingPunct="0">
              <a:spcBef>
                <a:spcPct val="30000"/>
              </a:spcBef>
              <a:spcAft>
                <a:spcPct val="0"/>
              </a:spcAft>
              <a:defRPr sz="1200">
                <a:solidFill>
                  <a:schemeClr val="tx1"/>
                </a:solidFill>
                <a:latin typeface="Arial" panose="020B0604020202020204" pitchFamily="34" charset="0"/>
              </a:defRPr>
            </a:lvl8pPr>
            <a:lvl9pPr marL="3913188" indent="-2301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8D73B87-7CA1-49D0-8611-F499667102C8}" type="slidenum">
              <a:rPr lang="cs-CZ" altLang="cs-CZ"/>
              <a:pPr eaLnBrk="1" hangingPunct="1">
                <a:spcBef>
                  <a:spcPct val="0"/>
                </a:spcBef>
              </a:pPr>
              <a:t>19</a:t>
            </a:fld>
            <a:endParaRPr lang="cs-CZ" altLang="cs-CZ"/>
          </a:p>
        </p:txBody>
      </p:sp>
      <p:sp>
        <p:nvSpPr>
          <p:cNvPr id="21507" name="Rectangle 2">
            <a:extLst>
              <a:ext uri="{FF2B5EF4-FFF2-40B4-BE49-F238E27FC236}">
                <a16:creationId xmlns:a16="http://schemas.microsoft.com/office/drawing/2014/main" id="{044B448A-0C59-4CD7-9796-9E999979C3A3}"/>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AE847B3C-7498-4C4D-93D1-E38F3EAFA6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2F8B356-6E4D-4027-9FF0-E37364F720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52475" indent="-288925" eaLnBrk="0" hangingPunct="0">
              <a:spcBef>
                <a:spcPct val="30000"/>
              </a:spcBef>
              <a:defRPr sz="1200">
                <a:solidFill>
                  <a:schemeClr val="tx1"/>
                </a:solidFill>
                <a:latin typeface="Arial" panose="020B0604020202020204" pitchFamily="34" charset="0"/>
              </a:defRPr>
            </a:lvl2pPr>
            <a:lvl3pPr marL="1157288" indent="-230188" eaLnBrk="0" hangingPunct="0">
              <a:spcBef>
                <a:spcPct val="30000"/>
              </a:spcBef>
              <a:defRPr sz="1200">
                <a:solidFill>
                  <a:schemeClr val="tx1"/>
                </a:solidFill>
                <a:latin typeface="Arial" panose="020B0604020202020204" pitchFamily="34" charset="0"/>
              </a:defRPr>
            </a:lvl3pPr>
            <a:lvl4pPr marL="1620838" indent="-230188" eaLnBrk="0" hangingPunct="0">
              <a:spcBef>
                <a:spcPct val="30000"/>
              </a:spcBef>
              <a:defRPr sz="1200">
                <a:solidFill>
                  <a:schemeClr val="tx1"/>
                </a:solidFill>
                <a:latin typeface="Arial" panose="020B0604020202020204" pitchFamily="34" charset="0"/>
              </a:defRPr>
            </a:lvl4pPr>
            <a:lvl5pPr marL="2084388" indent="-230188" eaLnBrk="0" hangingPunct="0">
              <a:spcBef>
                <a:spcPct val="30000"/>
              </a:spcBef>
              <a:defRPr sz="1200">
                <a:solidFill>
                  <a:schemeClr val="tx1"/>
                </a:solidFill>
                <a:latin typeface="Arial" panose="020B0604020202020204" pitchFamily="34" charset="0"/>
              </a:defRPr>
            </a:lvl5pPr>
            <a:lvl6pPr marL="2541588" indent="-230188" eaLnBrk="0" fontAlgn="base" hangingPunct="0">
              <a:spcBef>
                <a:spcPct val="30000"/>
              </a:spcBef>
              <a:spcAft>
                <a:spcPct val="0"/>
              </a:spcAft>
              <a:defRPr sz="1200">
                <a:solidFill>
                  <a:schemeClr val="tx1"/>
                </a:solidFill>
                <a:latin typeface="Arial" panose="020B0604020202020204" pitchFamily="34" charset="0"/>
              </a:defRPr>
            </a:lvl6pPr>
            <a:lvl7pPr marL="2998788" indent="-230188" eaLnBrk="0" fontAlgn="base" hangingPunct="0">
              <a:spcBef>
                <a:spcPct val="30000"/>
              </a:spcBef>
              <a:spcAft>
                <a:spcPct val="0"/>
              </a:spcAft>
              <a:defRPr sz="1200">
                <a:solidFill>
                  <a:schemeClr val="tx1"/>
                </a:solidFill>
                <a:latin typeface="Arial" panose="020B0604020202020204" pitchFamily="34" charset="0"/>
              </a:defRPr>
            </a:lvl7pPr>
            <a:lvl8pPr marL="3455988" indent="-230188" eaLnBrk="0" fontAlgn="base" hangingPunct="0">
              <a:spcBef>
                <a:spcPct val="30000"/>
              </a:spcBef>
              <a:spcAft>
                <a:spcPct val="0"/>
              </a:spcAft>
              <a:defRPr sz="1200">
                <a:solidFill>
                  <a:schemeClr val="tx1"/>
                </a:solidFill>
                <a:latin typeface="Arial" panose="020B0604020202020204" pitchFamily="34" charset="0"/>
              </a:defRPr>
            </a:lvl8pPr>
            <a:lvl9pPr marL="3913188" indent="-2301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BB1A943-3A4A-4C3E-A153-A62BCFFE893C}" type="slidenum">
              <a:rPr lang="cs-CZ" altLang="cs-CZ"/>
              <a:pPr eaLnBrk="1" hangingPunct="1">
                <a:spcBef>
                  <a:spcPct val="0"/>
                </a:spcBef>
              </a:pPr>
              <a:t>20</a:t>
            </a:fld>
            <a:endParaRPr lang="cs-CZ" altLang="cs-CZ"/>
          </a:p>
        </p:txBody>
      </p:sp>
      <p:sp>
        <p:nvSpPr>
          <p:cNvPr id="22531" name="Rectangle 2">
            <a:extLst>
              <a:ext uri="{FF2B5EF4-FFF2-40B4-BE49-F238E27FC236}">
                <a16:creationId xmlns:a16="http://schemas.microsoft.com/office/drawing/2014/main" id="{C7141D90-C0EA-47A0-98FA-68FC00FFFFB5}"/>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03BDCFCA-552F-496F-8D45-31D9BFC81B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70C42CBF-B7A6-49AE-B1B5-2A9FB1265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52475" indent="-288925" eaLnBrk="0" hangingPunct="0">
              <a:spcBef>
                <a:spcPct val="30000"/>
              </a:spcBef>
              <a:defRPr sz="1200">
                <a:solidFill>
                  <a:schemeClr val="tx1"/>
                </a:solidFill>
                <a:latin typeface="Arial" panose="020B0604020202020204" pitchFamily="34" charset="0"/>
              </a:defRPr>
            </a:lvl2pPr>
            <a:lvl3pPr marL="1157288" indent="-230188" eaLnBrk="0" hangingPunct="0">
              <a:spcBef>
                <a:spcPct val="30000"/>
              </a:spcBef>
              <a:defRPr sz="1200">
                <a:solidFill>
                  <a:schemeClr val="tx1"/>
                </a:solidFill>
                <a:latin typeface="Arial" panose="020B0604020202020204" pitchFamily="34" charset="0"/>
              </a:defRPr>
            </a:lvl3pPr>
            <a:lvl4pPr marL="1620838" indent="-230188" eaLnBrk="0" hangingPunct="0">
              <a:spcBef>
                <a:spcPct val="30000"/>
              </a:spcBef>
              <a:defRPr sz="1200">
                <a:solidFill>
                  <a:schemeClr val="tx1"/>
                </a:solidFill>
                <a:latin typeface="Arial" panose="020B0604020202020204" pitchFamily="34" charset="0"/>
              </a:defRPr>
            </a:lvl4pPr>
            <a:lvl5pPr marL="2084388" indent="-230188" eaLnBrk="0" hangingPunct="0">
              <a:spcBef>
                <a:spcPct val="30000"/>
              </a:spcBef>
              <a:defRPr sz="1200">
                <a:solidFill>
                  <a:schemeClr val="tx1"/>
                </a:solidFill>
                <a:latin typeface="Arial" panose="020B0604020202020204" pitchFamily="34" charset="0"/>
              </a:defRPr>
            </a:lvl5pPr>
            <a:lvl6pPr marL="2541588" indent="-230188" eaLnBrk="0" fontAlgn="base" hangingPunct="0">
              <a:spcBef>
                <a:spcPct val="30000"/>
              </a:spcBef>
              <a:spcAft>
                <a:spcPct val="0"/>
              </a:spcAft>
              <a:defRPr sz="1200">
                <a:solidFill>
                  <a:schemeClr val="tx1"/>
                </a:solidFill>
                <a:latin typeface="Arial" panose="020B0604020202020204" pitchFamily="34" charset="0"/>
              </a:defRPr>
            </a:lvl6pPr>
            <a:lvl7pPr marL="2998788" indent="-230188" eaLnBrk="0" fontAlgn="base" hangingPunct="0">
              <a:spcBef>
                <a:spcPct val="30000"/>
              </a:spcBef>
              <a:spcAft>
                <a:spcPct val="0"/>
              </a:spcAft>
              <a:defRPr sz="1200">
                <a:solidFill>
                  <a:schemeClr val="tx1"/>
                </a:solidFill>
                <a:latin typeface="Arial" panose="020B0604020202020204" pitchFamily="34" charset="0"/>
              </a:defRPr>
            </a:lvl7pPr>
            <a:lvl8pPr marL="3455988" indent="-230188" eaLnBrk="0" fontAlgn="base" hangingPunct="0">
              <a:spcBef>
                <a:spcPct val="30000"/>
              </a:spcBef>
              <a:spcAft>
                <a:spcPct val="0"/>
              </a:spcAft>
              <a:defRPr sz="1200">
                <a:solidFill>
                  <a:schemeClr val="tx1"/>
                </a:solidFill>
                <a:latin typeface="Arial" panose="020B0604020202020204" pitchFamily="34" charset="0"/>
              </a:defRPr>
            </a:lvl8pPr>
            <a:lvl9pPr marL="3913188" indent="-23018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B6FC260-15A0-479F-AD8C-F9F1BDBC57C8}" type="slidenum">
              <a:rPr lang="cs-CZ" altLang="cs-CZ"/>
              <a:pPr eaLnBrk="1" hangingPunct="1">
                <a:spcBef>
                  <a:spcPct val="0"/>
                </a:spcBef>
              </a:pPr>
              <a:t>21</a:t>
            </a:fld>
            <a:endParaRPr lang="cs-CZ" altLang="cs-CZ"/>
          </a:p>
        </p:txBody>
      </p:sp>
      <p:sp>
        <p:nvSpPr>
          <p:cNvPr id="23555" name="Rectangle 2">
            <a:extLst>
              <a:ext uri="{FF2B5EF4-FFF2-40B4-BE49-F238E27FC236}">
                <a16:creationId xmlns:a16="http://schemas.microsoft.com/office/drawing/2014/main" id="{68607CD6-7CDD-44A0-9430-356393305984}"/>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39727199-6A79-4C2B-9E28-B7C89CF96E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cs-CZ"/>
              <a:t>Kliknutím lze upravit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7" name="Date Placeholder 6"/>
          <p:cNvSpPr>
            <a:spLocks noGrp="1"/>
          </p:cNvSpPr>
          <p:nvPr>
            <p:ph type="dt" sz="half" idx="10"/>
          </p:nvPr>
        </p:nvSpPr>
        <p:spPr/>
        <p:txBody>
          <a:bodyPr/>
          <a:lstStyle/>
          <a:p>
            <a:fld id="{EBAD13A8-25A8-452E-9D02-97855F32CE7E}" type="datetimeFigureOut">
              <a:rPr lang="cs-CZ" smtClean="0"/>
              <a:t>26.11.2021</a:t>
            </a:fld>
            <a:endParaRPr lang="cs-CZ"/>
          </a:p>
        </p:txBody>
      </p:sp>
      <p:sp>
        <p:nvSpPr>
          <p:cNvPr id="8" name="Slide Number Placeholder 7"/>
          <p:cNvSpPr>
            <a:spLocks noGrp="1"/>
          </p:cNvSpPr>
          <p:nvPr>
            <p:ph type="sldNum" sz="quarter" idx="11"/>
          </p:nvPr>
        </p:nvSpPr>
        <p:spPr/>
        <p:txBody>
          <a:bodyPr/>
          <a:lstStyle/>
          <a:p>
            <a:fld id="{B03F58D6-BE69-4333-B79B-F9DE2310EE25}" type="slidenum">
              <a:rPr lang="cs-CZ" smtClean="0"/>
              <a:t>‹#›</a:t>
            </a:fld>
            <a:endParaRPr lang="cs-CZ"/>
          </a:p>
        </p:txBody>
      </p:sp>
      <p:sp>
        <p:nvSpPr>
          <p:cNvPr id="9" name="Footer Placeholder 8"/>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EBAD13A8-25A8-452E-9D02-97855F32CE7E}" type="datetimeFigureOut">
              <a:rPr lang="cs-CZ" smtClean="0"/>
              <a:t>26.11.2021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3F58D6-BE69-4333-B79B-F9DE2310EE25}"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EBAD13A8-25A8-452E-9D02-97855F32CE7E}" type="datetimeFigureOut">
              <a:rPr lang="cs-CZ" smtClean="0"/>
              <a:t>26.11.2021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3F58D6-BE69-4333-B79B-F9DE2310EE25}"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BAD13A8-25A8-452E-9D02-97855F32CE7E}" type="datetimeFigureOut">
              <a:rPr lang="cs-CZ" smtClean="0"/>
              <a:t>26.11.2021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3F58D6-BE69-4333-B79B-F9DE2310EE25}"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cs-CZ"/>
              <a:t>Kliknutím lze upravit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EBAD13A8-25A8-452E-9D02-97855F32CE7E}" type="datetimeFigureOut">
              <a:rPr lang="cs-CZ" smtClean="0"/>
              <a:t>26.11.2021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3F58D6-BE69-4333-B79B-F9DE2310EE25}" type="slidenum">
              <a:rPr lang="cs-CZ" smtClean="0"/>
              <a:t>‹#›</a:t>
            </a:fld>
            <a:endParaRPr lang="cs-CZ"/>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AD13A8-25A8-452E-9D02-97855F32CE7E}" type="datetimeFigureOut">
              <a:rPr lang="cs-CZ" smtClean="0"/>
              <a:t>26.11.2021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3F58D6-BE69-4333-B79B-F9DE2310EE25}" type="slidenum">
              <a:rPr lang="cs-CZ" smtClean="0"/>
              <a:t>‹#›</a:t>
            </a:fld>
            <a:endParaRPr lang="cs-CZ"/>
          </a:p>
        </p:txBody>
      </p:sp>
      <p:sp>
        <p:nvSpPr>
          <p:cNvPr id="9" name="Content Placeholder 8"/>
          <p:cNvSpPr>
            <a:spLocks noGrp="1"/>
          </p:cNvSpPr>
          <p:nvPr>
            <p:ph sz="quarter" idx="13"/>
          </p:nvPr>
        </p:nvSpPr>
        <p:spPr>
          <a:xfrm>
            <a:off x="365760" y="1600200"/>
            <a:ext cx="4041648" cy="452628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7" name="Date Placeholder 6"/>
          <p:cNvSpPr>
            <a:spLocks noGrp="1"/>
          </p:cNvSpPr>
          <p:nvPr>
            <p:ph type="dt" sz="half" idx="10"/>
          </p:nvPr>
        </p:nvSpPr>
        <p:spPr/>
        <p:txBody>
          <a:bodyPr/>
          <a:lstStyle/>
          <a:p>
            <a:fld id="{EBAD13A8-25A8-452E-9D02-97855F32CE7E}" type="datetimeFigureOut">
              <a:rPr lang="cs-CZ" smtClean="0"/>
              <a:t>26.11.2021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03F58D6-BE69-4333-B79B-F9DE2310EE25}" type="slidenum">
              <a:rPr lang="cs-CZ" smtClean="0"/>
              <a:t>‹#›</a:t>
            </a:fld>
            <a:endParaRPr lang="cs-CZ"/>
          </a:p>
        </p:txBody>
      </p:sp>
      <p:sp>
        <p:nvSpPr>
          <p:cNvPr id="11" name="Content Placeholder 10"/>
          <p:cNvSpPr>
            <a:spLocks noGrp="1"/>
          </p:cNvSpPr>
          <p:nvPr>
            <p:ph sz="quarter" idx="13"/>
          </p:nvPr>
        </p:nvSpPr>
        <p:spPr>
          <a:xfrm>
            <a:off x="457200" y="2212848"/>
            <a:ext cx="4041648" cy="391363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BAD13A8-25A8-452E-9D02-97855F32CE7E}" type="datetimeFigureOut">
              <a:rPr lang="cs-CZ" smtClean="0"/>
              <a:t>26.11.2021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03F58D6-BE69-4333-B79B-F9DE2310EE25}"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D13A8-25A8-452E-9D02-97855F32CE7E}" type="datetimeFigureOut">
              <a:rPr lang="cs-CZ" smtClean="0"/>
              <a:t>26.11.2021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03F58D6-BE69-4333-B79B-F9DE2310EE25}"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cs-CZ"/>
              <a:t>Kliknutím lze upravit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EBAD13A8-25A8-452E-9D02-97855F32CE7E}" type="datetimeFigureOut">
              <a:rPr lang="cs-CZ" smtClean="0"/>
              <a:t>26.11.2021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3F58D6-BE69-4333-B79B-F9DE2310EE25}"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cs-CZ"/>
              <a:t>Kliknutím lze upravit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EBAD13A8-25A8-452E-9D02-97855F32CE7E}" type="datetimeFigureOut">
              <a:rPr lang="cs-CZ" smtClean="0"/>
              <a:t>26.11.2021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3F58D6-BE69-4333-B79B-F9DE2310EE25}"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BAD13A8-25A8-452E-9D02-97855F32CE7E}" type="datetimeFigureOut">
              <a:rPr lang="cs-CZ" smtClean="0"/>
              <a:t>26.11.2021</a:t>
            </a:fld>
            <a:endParaRPr lang="cs-CZ"/>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cs-CZ"/>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03F58D6-BE69-4333-B79B-F9DE2310EE25}" type="slidenum">
              <a:rPr lang="cs-CZ" smtClean="0"/>
              <a:t>‹#›</a:t>
            </a:fld>
            <a:endParaRPr lang="cs-CZ"/>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uni.cz/UK-111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rasmus@prf.cuni.cz"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konecna@prf.cuni.cz"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uni.cz/UK-23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aep.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6000" dirty="0"/>
              <a:t>Erasmus program </a:t>
            </a:r>
            <a:br>
              <a:rPr lang="cs-CZ" sz="6000" dirty="0"/>
            </a:br>
            <a:r>
              <a:rPr lang="cs-CZ" sz="6000" dirty="0"/>
              <a:t>– </a:t>
            </a:r>
            <a:br>
              <a:rPr lang="cs-CZ" sz="6000" dirty="0"/>
            </a:br>
            <a:r>
              <a:rPr lang="cs-CZ" sz="6000" dirty="0"/>
              <a:t>co čekat od výjezdu</a:t>
            </a:r>
          </a:p>
        </p:txBody>
      </p:sp>
      <p:sp>
        <p:nvSpPr>
          <p:cNvPr id="3" name="Podnadpis 2"/>
          <p:cNvSpPr>
            <a:spLocks noGrp="1"/>
          </p:cNvSpPr>
          <p:nvPr>
            <p:ph type="subTitle" idx="1"/>
          </p:nvPr>
        </p:nvSpPr>
        <p:spPr/>
        <p:txBody>
          <a:bodyPr/>
          <a:lstStyle/>
          <a:p>
            <a:r>
              <a:rPr lang="cs-CZ" i="1" dirty="0"/>
              <a:t>A hlavně se nebát to zkusit</a:t>
            </a:r>
          </a:p>
        </p:txBody>
      </p:sp>
    </p:spTree>
    <p:extLst>
      <p:ext uri="{BB962C8B-B14F-4D97-AF65-F5344CB8AC3E}">
        <p14:creationId xmlns:p14="http://schemas.microsoft.com/office/powerpoint/2010/main" val="2928653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1601" y="169908"/>
            <a:ext cx="8229600" cy="980728"/>
          </a:xfrm>
        </p:spPr>
        <p:txBody>
          <a:bodyPr/>
          <a:lstStyle/>
          <a:p>
            <a:r>
              <a:rPr lang="cs-CZ" sz="2400" b="1" dirty="0"/>
              <a:t>Delší doba studia a výjezd v programu Erasmus, poplatky</a:t>
            </a:r>
          </a:p>
        </p:txBody>
      </p:sp>
      <p:sp>
        <p:nvSpPr>
          <p:cNvPr id="3" name="Zástupný symbol pro obsah 2"/>
          <p:cNvSpPr>
            <a:spLocks noGrp="1"/>
          </p:cNvSpPr>
          <p:nvPr>
            <p:ph idx="1"/>
          </p:nvPr>
        </p:nvSpPr>
        <p:spPr>
          <a:xfrm>
            <a:off x="457200" y="980728"/>
            <a:ext cx="8229600" cy="5688632"/>
          </a:xfrm>
        </p:spPr>
        <p:txBody>
          <a:bodyPr>
            <a:normAutofit fontScale="92500" lnSpcReduction="10000"/>
          </a:bodyPr>
          <a:lstStyle/>
          <a:p>
            <a:pPr marL="0" indent="0">
              <a:buNone/>
            </a:pPr>
            <a:endParaRPr lang="cs-CZ" dirty="0"/>
          </a:p>
          <a:p>
            <a:r>
              <a:rPr lang="cs-CZ" dirty="0"/>
              <a:t>Maximální doba studia bez poplatku je 5 + 1 rok</a:t>
            </a:r>
          </a:p>
          <a:p>
            <a:endParaRPr lang="cs-CZ" dirty="0"/>
          </a:p>
          <a:p>
            <a:r>
              <a:rPr lang="cs-CZ" dirty="0"/>
              <a:t>Do této doby se započítávají i období, kdy byl student v nepřerušeném studiu na výjezdu v zahraničí (tj. i doba během Erasmus výjezdu)</a:t>
            </a:r>
          </a:p>
          <a:p>
            <a:endParaRPr lang="cs-CZ" dirty="0"/>
          </a:p>
          <a:p>
            <a:r>
              <a:rPr lang="cs-CZ" dirty="0"/>
              <a:t>V případě překročení „bezplatné“ doby studia, je možno uplatňovat výjezd v programu Erasmus v žádosti o snížení poplatku (o 50 %, resp. 25 %), srov. Přílohu 1 opatření rektora č. 25/2019</a:t>
            </a:r>
          </a:p>
          <a:p>
            <a:pPr lvl="1"/>
            <a:r>
              <a:rPr lang="cs-CZ" dirty="0"/>
              <a:t>Důvodem relevantním pro snížení poplatku je „</a:t>
            </a:r>
            <a:r>
              <a:rPr lang="cs-CZ" i="1" dirty="0"/>
              <a:t>zahraniční studijní pobyt, při kterém student neměl přerušeno studium, v délce trvání alespoň 4 měsíce, organizovaný fakultou nebo univerzitou, přičemž fakultou nebyla ani jedna splněná studijní povinnost uznána za povinný nebo povinně volitelné předmět dle studijního plánu studenta</a:t>
            </a:r>
            <a:r>
              <a:rPr lang="cs-CZ" dirty="0"/>
              <a:t>“ </a:t>
            </a:r>
          </a:p>
          <a:p>
            <a:pPr lvl="1"/>
            <a:r>
              <a:rPr lang="cs-CZ" dirty="0"/>
              <a:t>tzn. </a:t>
            </a:r>
            <a:r>
              <a:rPr lang="cs-CZ" b="1" dirty="0"/>
              <a:t>je možno si nechat v tomto smyslu na PF uznat kredity získané v zahraničí jako kredity za „volitelné předměty“, aniž by to mělo vliv na možnost žádat podle tohoto pravidla o snížení poplatku za delší studium</a:t>
            </a:r>
          </a:p>
        </p:txBody>
      </p:sp>
    </p:spTree>
    <p:extLst>
      <p:ext uri="{BB962C8B-B14F-4D97-AF65-F5344CB8AC3E}">
        <p14:creationId xmlns:p14="http://schemas.microsoft.com/office/powerpoint/2010/main" val="1394939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082797-DF2B-4755-A58F-4037029D4B40}"/>
              </a:ext>
            </a:extLst>
          </p:cNvPr>
          <p:cNvSpPr>
            <a:spLocks noGrp="1"/>
          </p:cNvSpPr>
          <p:nvPr>
            <p:ph type="title"/>
          </p:nvPr>
        </p:nvSpPr>
        <p:spPr/>
        <p:txBody>
          <a:bodyPr/>
          <a:lstStyle/>
          <a:p>
            <a:r>
              <a:rPr lang="cs-CZ" dirty="0"/>
              <a:t>Praktické stáže</a:t>
            </a:r>
          </a:p>
        </p:txBody>
      </p:sp>
      <p:sp>
        <p:nvSpPr>
          <p:cNvPr id="3" name="Zástupný symbol pro obsah 2">
            <a:extLst>
              <a:ext uri="{FF2B5EF4-FFF2-40B4-BE49-F238E27FC236}">
                <a16:creationId xmlns:a16="http://schemas.microsoft.com/office/drawing/2014/main" id="{5FD81DEC-14E6-476D-9AB9-03223DEDA898}"/>
              </a:ext>
            </a:extLst>
          </p:cNvPr>
          <p:cNvSpPr>
            <a:spLocks noGrp="1"/>
          </p:cNvSpPr>
          <p:nvPr>
            <p:ph idx="1"/>
          </p:nvPr>
        </p:nvSpPr>
        <p:spPr/>
        <p:txBody>
          <a:bodyPr/>
          <a:lstStyle/>
          <a:p>
            <a:r>
              <a:rPr lang="cs-CZ" dirty="0"/>
              <a:t>Otevřená výzva</a:t>
            </a:r>
          </a:p>
          <a:p>
            <a:endParaRPr lang="cs-CZ" dirty="0"/>
          </a:p>
          <a:p>
            <a:r>
              <a:rPr lang="cs-CZ" dirty="0"/>
              <a:t>60 dní a více (výkon činnosti alespoň 20 hodin týdně)</a:t>
            </a:r>
          </a:p>
          <a:p>
            <a:endParaRPr lang="cs-CZ" dirty="0"/>
          </a:p>
          <a:p>
            <a:r>
              <a:rPr lang="cs-CZ" dirty="0"/>
              <a:t>Vyšší stipendia 2021/2022:</a:t>
            </a:r>
          </a:p>
          <a:p>
            <a:endParaRPr lang="cs-CZ" dirty="0"/>
          </a:p>
        </p:txBody>
      </p:sp>
      <p:graphicFrame>
        <p:nvGraphicFramePr>
          <p:cNvPr id="4" name="Tabulka 3">
            <a:extLst>
              <a:ext uri="{FF2B5EF4-FFF2-40B4-BE49-F238E27FC236}">
                <a16:creationId xmlns:a16="http://schemas.microsoft.com/office/drawing/2014/main" id="{9DA9BF47-A317-493A-B45F-6940D85CA4EB}"/>
              </a:ext>
            </a:extLst>
          </p:cNvPr>
          <p:cNvGraphicFramePr>
            <a:graphicFrameLocks noGrp="1"/>
          </p:cNvGraphicFramePr>
          <p:nvPr>
            <p:extLst>
              <p:ext uri="{D42A27DB-BD31-4B8C-83A1-F6EECF244321}">
                <p14:modId xmlns:p14="http://schemas.microsoft.com/office/powerpoint/2010/main" val="2457237601"/>
              </p:ext>
            </p:extLst>
          </p:nvPr>
        </p:nvGraphicFramePr>
        <p:xfrm>
          <a:off x="1403648" y="4437112"/>
          <a:ext cx="5702300" cy="1887855"/>
        </p:xfrm>
        <a:graphic>
          <a:graphicData uri="http://schemas.openxmlformats.org/drawingml/2006/table">
            <a:tbl>
              <a:tblPr>
                <a:tableStyleId>{5C22544A-7EE6-4342-B048-85BDC9FD1C3A}</a:tableStyleId>
              </a:tblPr>
              <a:tblGrid>
                <a:gridCol w="3414399">
                  <a:extLst>
                    <a:ext uri="{9D8B030D-6E8A-4147-A177-3AD203B41FA5}">
                      <a16:colId xmlns:a16="http://schemas.microsoft.com/office/drawing/2014/main" val="4045834913"/>
                    </a:ext>
                  </a:extLst>
                </a:gridCol>
                <a:gridCol w="1307372">
                  <a:extLst>
                    <a:ext uri="{9D8B030D-6E8A-4147-A177-3AD203B41FA5}">
                      <a16:colId xmlns:a16="http://schemas.microsoft.com/office/drawing/2014/main" val="1285471312"/>
                    </a:ext>
                  </a:extLst>
                </a:gridCol>
                <a:gridCol w="980529">
                  <a:extLst>
                    <a:ext uri="{9D8B030D-6E8A-4147-A177-3AD203B41FA5}">
                      <a16:colId xmlns:a16="http://schemas.microsoft.com/office/drawing/2014/main" val="1936324765"/>
                    </a:ext>
                  </a:extLst>
                </a:gridCol>
              </a:tblGrid>
              <a:tr h="19050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Výše stipendia</a:t>
                      </a:r>
                      <a:endParaRPr lang="cs-CZ"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89036125"/>
                  </a:ext>
                </a:extLst>
              </a:tr>
              <a:tr h="200025">
                <a:tc>
                  <a:txBody>
                    <a:bodyPr/>
                    <a:lstStyle/>
                    <a:p>
                      <a:pPr algn="l" fontAlgn="b"/>
                      <a:r>
                        <a:rPr lang="cs-CZ" sz="1100" u="none" strike="noStrike">
                          <a:effectLst/>
                        </a:rPr>
                        <a:t>Státy</a:t>
                      </a:r>
                      <a:endParaRPr lang="cs-CZ"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Studijní pobyt</a:t>
                      </a:r>
                      <a:endParaRPr lang="cs-CZ"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Praktická stáž</a:t>
                      </a:r>
                      <a:endParaRPr lang="cs-CZ"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22543535"/>
                  </a:ext>
                </a:extLst>
              </a:tr>
              <a:tr h="190500">
                <a:tc>
                  <a:txBody>
                    <a:bodyPr/>
                    <a:lstStyle/>
                    <a:p>
                      <a:pPr algn="l" fontAlgn="b"/>
                      <a:r>
                        <a:rPr lang="cs-CZ" sz="1100" u="none" strike="noStrike">
                          <a:effectLst/>
                        </a:rPr>
                        <a:t>Dánsko, Finsko, Island, Irsko, Lichtenštejnsko,</a:t>
                      </a:r>
                      <a:endParaRPr lang="cs-CZ" sz="1100" b="0" i="0" u="none" strike="noStrike">
                        <a:solidFill>
                          <a:srgbClr val="000000"/>
                        </a:solidFill>
                        <a:effectLst/>
                        <a:latin typeface="Calibri" panose="020F0502020204030204" pitchFamily="34" charset="0"/>
                      </a:endParaRPr>
                    </a:p>
                  </a:txBody>
                  <a:tcPr marL="9525" marR="9525" marT="9525" marB="0" anchor="b"/>
                </a:tc>
                <a:tc rowSpan="4">
                  <a:txBody>
                    <a:bodyPr/>
                    <a:lstStyle/>
                    <a:p>
                      <a:pPr algn="ctr" fontAlgn="ctr"/>
                      <a:r>
                        <a:rPr lang="cs-CZ" sz="1100" u="none" strike="noStrike">
                          <a:effectLst/>
                        </a:rPr>
                        <a:t>600 EUR/měsíc</a:t>
                      </a:r>
                      <a:endParaRPr lang="cs-CZ" sz="1100" b="0" i="0" u="none" strike="noStrike">
                        <a:solidFill>
                          <a:srgbClr val="000000"/>
                        </a:solidFill>
                        <a:effectLst/>
                        <a:latin typeface="Calibri" panose="020F0502020204030204" pitchFamily="34" charset="0"/>
                      </a:endParaRPr>
                    </a:p>
                  </a:txBody>
                  <a:tcPr marL="9525" marR="9525" marT="9525" marB="0" anchor="ctr"/>
                </a:tc>
                <a:tc rowSpan="4">
                  <a:txBody>
                    <a:bodyPr/>
                    <a:lstStyle/>
                    <a:p>
                      <a:pPr algn="ctr" fontAlgn="ctr"/>
                      <a:r>
                        <a:rPr lang="cs-CZ" sz="1100" u="none" strike="noStrike">
                          <a:effectLst/>
                        </a:rPr>
                        <a:t>750 EUR/měsíc</a:t>
                      </a:r>
                      <a:endParaRPr lang="cs-CZ"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55013576"/>
                  </a:ext>
                </a:extLst>
              </a:tr>
              <a:tr h="190500">
                <a:tc>
                  <a:txBody>
                    <a:bodyPr/>
                    <a:lstStyle/>
                    <a:p>
                      <a:pPr algn="l" fontAlgn="b"/>
                      <a:r>
                        <a:rPr lang="cs-CZ" sz="1100" u="none" strike="noStrike">
                          <a:effectLst/>
                        </a:rPr>
                        <a:t>Lucembursko, Norsko, Švédsko</a:t>
                      </a:r>
                      <a:endParaRPr lang="cs-CZ" sz="1100" b="0" i="0" u="none" strike="noStrike">
                        <a:solidFill>
                          <a:srgbClr val="000000"/>
                        </a:solidFill>
                        <a:effectLst/>
                        <a:latin typeface="Calibri" panose="020F0502020204030204" pitchFamily="34" charset="0"/>
                      </a:endParaRPr>
                    </a:p>
                  </a:txBody>
                  <a:tcPr marL="9525" marR="9525" marT="9525" marB="0" anchor="b"/>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3989655315"/>
                  </a:ext>
                </a:extLst>
              </a:tr>
              <a:tr h="190500">
                <a:tc>
                  <a:txBody>
                    <a:bodyPr/>
                    <a:lstStyle/>
                    <a:p>
                      <a:pPr algn="l" fontAlgn="b"/>
                      <a:r>
                        <a:rPr lang="cs-CZ" sz="1100" u="none" strike="noStrike">
                          <a:effectLst/>
                        </a:rPr>
                        <a:t>Belgie, Francie, Itálie, Kypr, Malta, Německo,</a:t>
                      </a:r>
                      <a:endParaRPr lang="cs-CZ" sz="1100" b="0" i="0" u="none" strike="noStrike">
                        <a:solidFill>
                          <a:srgbClr val="000000"/>
                        </a:solidFill>
                        <a:effectLst/>
                        <a:latin typeface="Calibri" panose="020F0502020204030204" pitchFamily="34" charset="0"/>
                      </a:endParaRPr>
                    </a:p>
                  </a:txBody>
                  <a:tcPr marL="9525" marR="9525" marT="9525" marB="0" anchor="b"/>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228163476"/>
                  </a:ext>
                </a:extLst>
              </a:tr>
              <a:tr h="200025">
                <a:tc>
                  <a:txBody>
                    <a:bodyPr/>
                    <a:lstStyle/>
                    <a:p>
                      <a:pPr algn="l" fontAlgn="b"/>
                      <a:r>
                        <a:rPr lang="cs-CZ" sz="1100" u="none" strike="noStrike">
                          <a:effectLst/>
                        </a:rPr>
                        <a:t>Nizozemsko, Portugalsko, Rakousko, Řecko, Španělsko</a:t>
                      </a:r>
                      <a:endParaRPr lang="cs-CZ" sz="1100" b="0" i="0" u="none" strike="noStrike">
                        <a:solidFill>
                          <a:srgbClr val="000000"/>
                        </a:solidFill>
                        <a:effectLst/>
                        <a:latin typeface="Calibri" panose="020F0502020204030204" pitchFamily="34" charset="0"/>
                      </a:endParaRPr>
                    </a:p>
                  </a:txBody>
                  <a:tcPr marL="9525" marR="9525" marT="9525" marB="0" anchor="b"/>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279526637"/>
                  </a:ext>
                </a:extLst>
              </a:tr>
              <a:tr h="190500">
                <a:tc>
                  <a:txBody>
                    <a:bodyPr/>
                    <a:lstStyle/>
                    <a:p>
                      <a:pPr algn="l" fontAlgn="b"/>
                      <a:r>
                        <a:rPr lang="cs-CZ" sz="1100" u="none" strike="noStrike">
                          <a:effectLst/>
                        </a:rPr>
                        <a:t>Bulharsko, Chorvatsko, Estonsko, Maďarsko,</a:t>
                      </a:r>
                      <a:endParaRPr lang="cs-CZ" sz="1100" b="0" i="0" u="none" strike="noStrike">
                        <a:solidFill>
                          <a:srgbClr val="000000"/>
                        </a:solidFill>
                        <a:effectLst/>
                        <a:latin typeface="Calibri" panose="020F0502020204030204" pitchFamily="34" charset="0"/>
                      </a:endParaRPr>
                    </a:p>
                  </a:txBody>
                  <a:tcPr marL="9525" marR="9525" marT="9525" marB="0" anchor="b"/>
                </a:tc>
                <a:tc rowSpan="3">
                  <a:txBody>
                    <a:bodyPr/>
                    <a:lstStyle/>
                    <a:p>
                      <a:pPr algn="ctr" fontAlgn="ctr"/>
                      <a:r>
                        <a:rPr lang="cs-CZ" sz="1100" u="none" strike="noStrike">
                          <a:effectLst/>
                        </a:rPr>
                        <a:t>480 EUR/měsíc</a:t>
                      </a:r>
                      <a:endParaRPr lang="cs-CZ" sz="1100" b="0" i="0" u="none" strike="noStrike">
                        <a:solidFill>
                          <a:srgbClr val="000000"/>
                        </a:solidFill>
                        <a:effectLst/>
                        <a:latin typeface="Calibri" panose="020F0502020204030204" pitchFamily="34" charset="0"/>
                      </a:endParaRPr>
                    </a:p>
                  </a:txBody>
                  <a:tcPr marL="9525" marR="9525" marT="9525" marB="0" anchor="ctr"/>
                </a:tc>
                <a:tc rowSpan="3">
                  <a:txBody>
                    <a:bodyPr/>
                    <a:lstStyle/>
                    <a:p>
                      <a:pPr algn="ctr" fontAlgn="ctr"/>
                      <a:r>
                        <a:rPr lang="cs-CZ" sz="1100" u="none" strike="noStrike">
                          <a:effectLst/>
                        </a:rPr>
                        <a:t>630 EUR/měsíc</a:t>
                      </a:r>
                      <a:endParaRPr lang="cs-CZ"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31197835"/>
                  </a:ext>
                </a:extLst>
              </a:tr>
              <a:tr h="190500">
                <a:tc>
                  <a:txBody>
                    <a:bodyPr/>
                    <a:lstStyle/>
                    <a:p>
                      <a:pPr algn="l" fontAlgn="b"/>
                      <a:r>
                        <a:rPr lang="cs-CZ" sz="1100" u="none" strike="noStrike">
                          <a:effectLst/>
                        </a:rPr>
                        <a:t>Lotyšsko, Litva, Polsko, Rumunsko, Srbsko,</a:t>
                      </a:r>
                      <a:endParaRPr lang="cs-CZ" sz="1100" b="0" i="0" u="none" strike="noStrike">
                        <a:solidFill>
                          <a:srgbClr val="000000"/>
                        </a:solidFill>
                        <a:effectLst/>
                        <a:latin typeface="Calibri" panose="020F0502020204030204" pitchFamily="34" charset="0"/>
                      </a:endParaRPr>
                    </a:p>
                  </a:txBody>
                  <a:tcPr marL="9525" marR="9525" marT="9525" marB="0" anchor="b"/>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454394799"/>
                  </a:ext>
                </a:extLst>
              </a:tr>
              <a:tr h="200025">
                <a:tc>
                  <a:txBody>
                    <a:bodyPr/>
                    <a:lstStyle/>
                    <a:p>
                      <a:pPr algn="l" fontAlgn="b"/>
                      <a:r>
                        <a:rPr lang="nn-NO" sz="1100" u="none" strike="noStrike" dirty="0">
                          <a:effectLst/>
                        </a:rPr>
                        <a:t>Slovinsko, Slovensko, Severní Makedonie, Turecko</a:t>
                      </a:r>
                      <a:endParaRPr lang="nn-NO"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3837993622"/>
                  </a:ext>
                </a:extLst>
              </a:tr>
            </a:tbl>
          </a:graphicData>
        </a:graphic>
      </p:graphicFrame>
    </p:spTree>
    <p:extLst>
      <p:ext uri="{BB962C8B-B14F-4D97-AF65-F5344CB8AC3E}">
        <p14:creationId xmlns:p14="http://schemas.microsoft.com/office/powerpoint/2010/main" val="473127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2A547E-87B3-46B1-BBCA-F7573F5DF991}"/>
              </a:ext>
            </a:extLst>
          </p:cNvPr>
          <p:cNvSpPr>
            <a:spLocks noGrp="1"/>
          </p:cNvSpPr>
          <p:nvPr>
            <p:ph type="title"/>
          </p:nvPr>
        </p:nvSpPr>
        <p:spPr/>
        <p:txBody>
          <a:bodyPr/>
          <a:lstStyle/>
          <a:p>
            <a:r>
              <a:rPr lang="cs-CZ" sz="3600" dirty="0"/>
              <a:t>Dlouhodobé výjezdy a přechody mezi akreditacemi</a:t>
            </a:r>
          </a:p>
        </p:txBody>
      </p:sp>
      <p:sp>
        <p:nvSpPr>
          <p:cNvPr id="3" name="Zástupný symbol pro obsah 2">
            <a:extLst>
              <a:ext uri="{FF2B5EF4-FFF2-40B4-BE49-F238E27FC236}">
                <a16:creationId xmlns:a16="http://schemas.microsoft.com/office/drawing/2014/main" id="{22445B07-4A9A-48F3-A13B-5B1606C40F1F}"/>
              </a:ext>
            </a:extLst>
          </p:cNvPr>
          <p:cNvSpPr>
            <a:spLocks noGrp="1"/>
          </p:cNvSpPr>
          <p:nvPr>
            <p:ph idx="1"/>
          </p:nvPr>
        </p:nvSpPr>
        <p:spPr>
          <a:xfrm>
            <a:off x="628650" y="2226469"/>
            <a:ext cx="7886700" cy="3572576"/>
          </a:xfrm>
        </p:spPr>
        <p:txBody>
          <a:bodyPr>
            <a:normAutofit fontScale="85000" lnSpcReduction="20000"/>
          </a:bodyPr>
          <a:lstStyle/>
          <a:p>
            <a:r>
              <a:rPr lang="cs-CZ" dirty="0"/>
              <a:t>Pokud je student na hraně „staré“ a „nové“ akreditace, tak by neměl mít zahraniční výjezd dopad na strukturu jeho studijního plánu:</a:t>
            </a:r>
          </a:p>
          <a:p>
            <a:pPr lvl="1"/>
            <a:r>
              <a:rPr lang="cs-CZ" dirty="0"/>
              <a:t>Každý povinný předmět ze staré akreditace </a:t>
            </a:r>
            <a:r>
              <a:rPr lang="cs-CZ" dirty="0" err="1"/>
              <a:t>HPxxxx</a:t>
            </a:r>
            <a:r>
              <a:rPr lang="cs-CZ" dirty="0"/>
              <a:t> má v nové akreditaci ekvivalent </a:t>
            </a:r>
            <a:r>
              <a:rPr lang="cs-CZ" dirty="0" err="1"/>
              <a:t>HPOPxxxx</a:t>
            </a:r>
            <a:r>
              <a:rPr lang="cs-CZ" dirty="0"/>
              <a:t>, který zajištuje jeho výuku</a:t>
            </a:r>
          </a:p>
          <a:p>
            <a:pPr lvl="1"/>
            <a:r>
              <a:rPr lang="cs-CZ" dirty="0"/>
              <a:t>Student se bude moci zapsat na přednášku i seminář i zkoušku (prostřednictvím katedry nebo studijního oddělení, pokud by mu to SIS neumožnil napřímo)</a:t>
            </a:r>
          </a:p>
          <a:p>
            <a:pPr lvl="1"/>
            <a:r>
              <a:rPr lang="cs-CZ" dirty="0"/>
              <a:t>U povinně volitelných předmětů, to bude fungovat stejně jako doposud. Když student PVP nesplní v 1. roce ISP, tak si ho musí sám zapsat (</a:t>
            </a:r>
            <a:r>
              <a:rPr lang="cs-CZ" dirty="0" err="1"/>
              <a:t>vysoutěžit</a:t>
            </a:r>
            <a:r>
              <a:rPr lang="cs-CZ" dirty="0"/>
              <a:t> při zápise), aby jej mohl plnit znovu. Pokud se PVP další rok nevyučuje, tak si jej stejně jako doposud zapsat ani plnit nemůže</a:t>
            </a:r>
          </a:p>
          <a:p>
            <a:pPr marL="457200" lvl="1" indent="0">
              <a:buNone/>
            </a:pPr>
            <a:endParaRPr lang="cs-CZ" dirty="0">
              <a:sym typeface="Wingdings" panose="05000000000000000000" pitchFamily="2" charset="2"/>
            </a:endParaRPr>
          </a:p>
          <a:p>
            <a:pPr marL="457200" lvl="1" indent="0">
              <a:buNone/>
            </a:pPr>
            <a:r>
              <a:rPr lang="cs-CZ" b="1" dirty="0">
                <a:sym typeface="Wingdings" panose="05000000000000000000" pitchFamily="2" charset="2"/>
              </a:rPr>
              <a:t> Rozhodující je tedy studentův „studijní plán“ (daný již na začátku studia na PF UK), který se nezmění, ani pokud by se s ohledem na uskutečněný výměnný pobyt dostal do ročníku, kde již většina studentů studuje podle „nové“ akreditace (student tak bude plnit vše to, co měl plnit podle stavu na začátku svého studia na fakultě)</a:t>
            </a:r>
            <a:endParaRPr lang="cs-CZ" b="1" dirty="0"/>
          </a:p>
        </p:txBody>
      </p:sp>
    </p:spTree>
    <p:extLst>
      <p:ext uri="{BB962C8B-B14F-4D97-AF65-F5344CB8AC3E}">
        <p14:creationId xmlns:p14="http://schemas.microsoft.com/office/powerpoint/2010/main" val="819951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132856"/>
            <a:ext cx="8229600" cy="1600200"/>
          </a:xfrm>
        </p:spPr>
        <p:txBody>
          <a:bodyPr/>
          <a:lstStyle/>
          <a:p>
            <a:r>
              <a:rPr lang="cs-CZ" dirty="0"/>
              <a:t>Otázky???</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235494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A42AE54-0832-4792-9634-F8D8F86174CE}"/>
              </a:ext>
            </a:extLst>
          </p:cNvPr>
          <p:cNvSpPr>
            <a:spLocks noGrp="1" noChangeArrowheads="1"/>
          </p:cNvSpPr>
          <p:nvPr>
            <p:ph type="title"/>
          </p:nvPr>
        </p:nvSpPr>
        <p:spPr/>
        <p:txBody>
          <a:bodyPr/>
          <a:lstStyle/>
          <a:p>
            <a:pPr eaLnBrk="1" hangingPunct="1"/>
            <a:r>
              <a:rPr lang="cs-CZ" altLang="cs-CZ" b="1" u="sng">
                <a:solidFill>
                  <a:schemeClr val="tx1"/>
                </a:solidFill>
              </a:rPr>
              <a:t>Informační zdroje</a:t>
            </a:r>
          </a:p>
        </p:txBody>
      </p:sp>
      <p:sp>
        <p:nvSpPr>
          <p:cNvPr id="3075" name="Rectangle 3">
            <a:extLst>
              <a:ext uri="{FF2B5EF4-FFF2-40B4-BE49-F238E27FC236}">
                <a16:creationId xmlns:a16="http://schemas.microsoft.com/office/drawing/2014/main" id="{90019075-F21E-456E-953E-53DAB502CAB7}"/>
              </a:ext>
            </a:extLst>
          </p:cNvPr>
          <p:cNvSpPr>
            <a:spLocks noGrp="1" noChangeArrowheads="1"/>
          </p:cNvSpPr>
          <p:nvPr>
            <p:ph type="body" idx="1"/>
          </p:nvPr>
        </p:nvSpPr>
        <p:spPr/>
        <p:txBody>
          <a:bodyPr/>
          <a:lstStyle/>
          <a:p>
            <a:pPr eaLnBrk="1" hangingPunct="1">
              <a:lnSpc>
                <a:spcPct val="80000"/>
              </a:lnSpc>
            </a:pPr>
            <a:r>
              <a:rPr lang="cs-CZ" altLang="cs-CZ" sz="2400" dirty="0"/>
              <a:t>Úplné informace o programu ERASMUS+</a:t>
            </a:r>
          </a:p>
          <a:p>
            <a:pPr marL="522288" lvl="1" indent="15875" eaLnBrk="1" hangingPunct="1">
              <a:lnSpc>
                <a:spcPct val="80000"/>
              </a:lnSpc>
              <a:buFont typeface="Wingdings" panose="05000000000000000000" pitchFamily="2" charset="2"/>
              <a:buChar char="Ø"/>
            </a:pPr>
            <a:r>
              <a:rPr lang="cs-CZ" altLang="cs-CZ" sz="2400" dirty="0"/>
              <a:t> o administrativním postupu, nezbytných dokumentech</a:t>
            </a:r>
          </a:p>
          <a:p>
            <a:pPr marL="522288" lvl="1" indent="15875">
              <a:lnSpc>
                <a:spcPct val="80000"/>
              </a:lnSpc>
              <a:buNone/>
            </a:pPr>
            <a:r>
              <a:rPr lang="cs-CZ" altLang="cs-CZ" sz="2400" dirty="0"/>
              <a:t>I další informace např. o ubytování atd. závěrečné zprávy studentů: </a:t>
            </a:r>
            <a:r>
              <a:rPr lang="cs-CZ" altLang="cs-CZ" sz="2400" u="sng" dirty="0">
                <a:hlinkClick r:id="rId3"/>
              </a:rPr>
              <a:t>https://cuni.cz/UK-11178.html</a:t>
            </a:r>
            <a:r>
              <a:rPr lang="cs-CZ" altLang="cs-CZ" sz="2400" u="sng" dirty="0"/>
              <a:t>  </a:t>
            </a:r>
            <a:r>
              <a:rPr lang="cs-CZ" altLang="cs-CZ" sz="2400" dirty="0"/>
              <a:t>nebo praktické zkušenosti studentů (pokusíme se Vás propojit s absolventy)</a:t>
            </a:r>
          </a:p>
          <a:p>
            <a:pPr eaLnBrk="1" hangingPunct="1">
              <a:lnSpc>
                <a:spcPct val="80000"/>
              </a:lnSpc>
            </a:pPr>
            <a:r>
              <a:rPr lang="cs-CZ" altLang="cs-CZ" sz="2400" dirty="0"/>
              <a:t>Všem důrazně doporučujeme navštěvovat a průběžně </a:t>
            </a:r>
            <a:r>
              <a:rPr lang="cs-CZ" altLang="cs-CZ" sz="2400" b="1" dirty="0"/>
              <a:t>sledovat stránky</a:t>
            </a:r>
            <a:r>
              <a:rPr lang="cs-CZ" altLang="cs-CZ" sz="2400" dirty="0"/>
              <a:t> RUK tj. před výjezdem i během pobytu v zahraničí!</a:t>
            </a:r>
          </a:p>
          <a:p>
            <a:pPr eaLnBrk="1" hangingPunct="1">
              <a:lnSpc>
                <a:spcPct val="80000"/>
              </a:lnSpc>
            </a:pPr>
            <a:r>
              <a:rPr lang="cs-CZ" altLang="cs-CZ" sz="2400" dirty="0"/>
              <a:t>Kontrolujte si pravidelně e- mailovou poštu</a:t>
            </a:r>
            <a:r>
              <a:rPr lang="cs-CZ" altLang="cs-CZ" sz="2400" b="1" dirty="0"/>
              <a:t>! </a:t>
            </a:r>
            <a:r>
              <a:rPr lang="cs-CZ" altLang="cs-CZ" sz="2400" dirty="0"/>
              <a:t>Před výjezdem</a:t>
            </a:r>
            <a:r>
              <a:rPr lang="cs-CZ" altLang="cs-CZ" sz="2400" b="1" dirty="0"/>
              <a:t> </a:t>
            </a:r>
            <a:r>
              <a:rPr lang="cs-CZ" altLang="cs-CZ" sz="2400" dirty="0"/>
              <a:t>pro předání informaci od hostitelské UNI a pokud jste v cizině, je to pro nás jediný způsob předání důležitých a aktuálních informací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7E5026B-F1AB-40B7-8334-E2336FC307F2}"/>
              </a:ext>
            </a:extLst>
          </p:cNvPr>
          <p:cNvSpPr>
            <a:spLocks noGrp="1" noChangeArrowheads="1"/>
          </p:cNvSpPr>
          <p:nvPr>
            <p:ph type="title"/>
          </p:nvPr>
        </p:nvSpPr>
        <p:spPr/>
        <p:txBody>
          <a:bodyPr/>
          <a:lstStyle/>
          <a:p>
            <a:pPr eaLnBrk="1" hangingPunct="1"/>
            <a:r>
              <a:rPr lang="cs-CZ" altLang="cs-CZ" b="1" u="sng"/>
              <a:t>DOKUMENTY</a:t>
            </a:r>
          </a:p>
        </p:txBody>
      </p:sp>
      <p:sp>
        <p:nvSpPr>
          <p:cNvPr id="4099" name="Rectangle 3">
            <a:extLst>
              <a:ext uri="{FF2B5EF4-FFF2-40B4-BE49-F238E27FC236}">
                <a16:creationId xmlns:a16="http://schemas.microsoft.com/office/drawing/2014/main" id="{A7E25048-5C52-4676-B27A-A2F399C98826}"/>
              </a:ext>
            </a:extLst>
          </p:cNvPr>
          <p:cNvSpPr>
            <a:spLocks noGrp="1" noChangeArrowheads="1"/>
          </p:cNvSpPr>
          <p:nvPr>
            <p:ph type="body" idx="1"/>
          </p:nvPr>
        </p:nvSpPr>
        <p:spPr/>
        <p:txBody>
          <a:bodyPr>
            <a:normAutofit lnSpcReduction="10000"/>
          </a:bodyPr>
          <a:lstStyle/>
          <a:p>
            <a:pPr eaLnBrk="1" hangingPunct="1">
              <a:lnSpc>
                <a:spcPct val="80000"/>
              </a:lnSpc>
              <a:buFontTx/>
              <a:buNone/>
            </a:pPr>
            <a:r>
              <a:rPr lang="cs-CZ" altLang="cs-CZ" sz="2000" b="1" dirty="0"/>
              <a:t>před odjezdem </a:t>
            </a:r>
            <a:r>
              <a:rPr lang="cs-CZ" altLang="cs-CZ" sz="2000" dirty="0"/>
              <a:t>musíte</a:t>
            </a:r>
            <a:r>
              <a:rPr lang="cs-CZ" altLang="cs-CZ" sz="2000" b="1" dirty="0"/>
              <a:t> vyplnit </a:t>
            </a:r>
            <a:r>
              <a:rPr lang="cs-CZ" altLang="cs-CZ" sz="2000" dirty="0"/>
              <a:t>a</a:t>
            </a:r>
            <a:r>
              <a:rPr lang="cs-CZ" altLang="cs-CZ" sz="2000" b="1" dirty="0"/>
              <a:t> odevzdat k potvrzení </a:t>
            </a:r>
            <a:r>
              <a:rPr lang="cs-CZ" altLang="cs-CZ" sz="2000" dirty="0"/>
              <a:t>a</a:t>
            </a:r>
            <a:r>
              <a:rPr lang="cs-CZ" altLang="cs-CZ" sz="2000" b="1" dirty="0"/>
              <a:t> potvrzené odeslat-naskenovat na hostitelskou univerzitu</a:t>
            </a:r>
          </a:p>
          <a:p>
            <a:pPr eaLnBrk="1" hangingPunct="1">
              <a:lnSpc>
                <a:spcPct val="80000"/>
              </a:lnSpc>
              <a:buFontTx/>
              <a:buNone/>
            </a:pPr>
            <a:r>
              <a:rPr lang="cs-CZ" altLang="cs-CZ" sz="2000" b="1" dirty="0"/>
              <a:t> </a:t>
            </a:r>
            <a:r>
              <a:rPr lang="cs-CZ" altLang="cs-CZ" sz="1800" b="1" u="sng" dirty="0"/>
              <a:t>LEARNING AGREEMENT FOR STUDIES</a:t>
            </a:r>
            <a:r>
              <a:rPr lang="cs-CZ" altLang="cs-CZ" sz="1800" b="1" dirty="0"/>
              <a:t> – </a:t>
            </a:r>
            <a:r>
              <a:rPr lang="cs-CZ" altLang="cs-CZ" sz="1800" dirty="0"/>
              <a:t>dokument vygenerovaný z web aplikace UK : má 3 strany a studentovi jde vytisknout po vyplnění studijního plánu(musí být vyplněny a schváleny obě verze: </a:t>
            </a:r>
            <a:r>
              <a:rPr lang="cs-CZ" altLang="cs-CZ" sz="1800" dirty="0" err="1"/>
              <a:t>zahr</a:t>
            </a:r>
            <a:r>
              <a:rPr lang="cs-CZ" altLang="cs-CZ" sz="1800" dirty="0"/>
              <a:t>.+UK) a po odkliknuti zelené šipky – vše nutné dodat k podpisu do kanceláře Erasmus na fakultě . Kopii budete potřebovat i k případnému zřízení účtu v KB.</a:t>
            </a:r>
            <a:endParaRPr lang="cs-CZ" altLang="cs-CZ" sz="1800" b="1" dirty="0"/>
          </a:p>
          <a:p>
            <a:pPr eaLnBrk="1" hangingPunct="1">
              <a:lnSpc>
                <a:spcPct val="80000"/>
              </a:lnSpc>
            </a:pPr>
            <a:r>
              <a:rPr lang="cs-CZ" altLang="cs-CZ" sz="2000" dirty="0"/>
              <a:t>Doporučujeme </a:t>
            </a:r>
            <a:r>
              <a:rPr lang="cs-CZ" altLang="cs-CZ" sz="2000" u="sng" dirty="0"/>
              <a:t>samostatné odeslaní,</a:t>
            </a:r>
            <a:r>
              <a:rPr lang="cs-CZ" altLang="cs-CZ" sz="2000" dirty="0"/>
              <a:t> budete mít vše pod kontrolou!</a:t>
            </a:r>
          </a:p>
          <a:p>
            <a:pPr eaLnBrk="1" hangingPunct="1">
              <a:lnSpc>
                <a:spcPct val="80000"/>
              </a:lnSpc>
            </a:pPr>
            <a:r>
              <a:rPr lang="cs-CZ" altLang="cs-CZ" sz="2000" b="1" dirty="0"/>
              <a:t>Zkontrolujte</a:t>
            </a:r>
            <a:r>
              <a:rPr lang="cs-CZ" altLang="cs-CZ" sz="2000" dirty="0"/>
              <a:t> zda vaše hostitelská univerzita nepožaduje zaslání ještě svých </a:t>
            </a:r>
            <a:r>
              <a:rPr lang="cs-CZ" altLang="cs-CZ" sz="2000" b="1" dirty="0"/>
              <a:t>přihlášek-formulářů </a:t>
            </a:r>
            <a:r>
              <a:rPr lang="cs-CZ" altLang="cs-CZ" sz="2000" dirty="0"/>
              <a:t>/pokud ano přineste je k potvrzení na fakultu včas/.</a:t>
            </a:r>
          </a:p>
          <a:p>
            <a:pPr eaLnBrk="1" hangingPunct="1">
              <a:lnSpc>
                <a:spcPct val="80000"/>
              </a:lnSpc>
            </a:pPr>
            <a:r>
              <a:rPr lang="cs-CZ" altLang="cs-CZ" sz="2000" dirty="0"/>
              <a:t>Doporučujeme odesílat/skenovat vše dohromady/ne po částech</a:t>
            </a:r>
          </a:p>
          <a:p>
            <a:pPr marL="0" indent="0" eaLnBrk="1" hangingPunct="1">
              <a:lnSpc>
                <a:spcPct val="80000"/>
              </a:lnSpc>
              <a:buNone/>
            </a:pPr>
            <a:r>
              <a:rPr lang="cs-CZ" altLang="cs-CZ" sz="2000" dirty="0"/>
              <a:t>     + uložit od všeho </a:t>
            </a:r>
            <a:r>
              <a:rPr lang="cs-CZ" altLang="cs-CZ" sz="2000" u="sng" dirty="0"/>
              <a:t>kopie</a:t>
            </a:r>
            <a:r>
              <a:rPr lang="cs-CZ" altLang="cs-CZ" sz="2000" dirty="0"/>
              <a:t>.</a:t>
            </a:r>
          </a:p>
          <a:p>
            <a:pPr eaLnBrk="1" hangingPunct="1">
              <a:lnSpc>
                <a:spcPct val="80000"/>
              </a:lnSpc>
            </a:pPr>
            <a:r>
              <a:rPr lang="cs-CZ" altLang="cs-CZ" sz="1800" dirty="0"/>
              <a:t>Hlídejte si </a:t>
            </a:r>
            <a:r>
              <a:rPr lang="cs-CZ" altLang="cs-CZ" sz="1800" b="1" dirty="0" err="1"/>
              <a:t>deadline</a:t>
            </a:r>
            <a:r>
              <a:rPr lang="cs-CZ" altLang="cs-CZ" sz="1800" dirty="0"/>
              <a:t> pro on-line registrace i přihlášky pro </a:t>
            </a:r>
            <a:r>
              <a:rPr lang="cs-CZ" altLang="cs-CZ" sz="1800" b="1" dirty="0"/>
              <a:t>ubytování</a:t>
            </a:r>
            <a:r>
              <a:rPr lang="cs-CZ" altLang="cs-CZ" sz="2000" b="1" dirty="0"/>
              <a:t>.</a:t>
            </a:r>
          </a:p>
          <a:p>
            <a:pPr eaLnBrk="1" hangingPunct="1">
              <a:lnSpc>
                <a:spcPct val="80000"/>
              </a:lnSpc>
            </a:pPr>
            <a:r>
              <a:rPr lang="cs-CZ" altLang="cs-CZ" sz="2000" dirty="0"/>
              <a:t>Po odeslaní se čeká na: </a:t>
            </a:r>
            <a:r>
              <a:rPr lang="cs-CZ" altLang="cs-CZ" sz="2000" b="1" u="sng" dirty="0"/>
              <a:t>akceptační dopis </a:t>
            </a:r>
            <a:r>
              <a:rPr lang="cs-CZ" altLang="cs-CZ" sz="2000" dirty="0"/>
              <a:t>nebo</a:t>
            </a:r>
            <a:r>
              <a:rPr lang="cs-CZ" altLang="cs-CZ" sz="2000" b="1" dirty="0"/>
              <a:t> </a:t>
            </a:r>
            <a:r>
              <a:rPr lang="cs-CZ" altLang="cs-CZ" sz="2000" b="1" u="sng" dirty="0"/>
              <a:t>potvrzený LA</a:t>
            </a:r>
            <a:r>
              <a:rPr lang="cs-CZ" altLang="cs-CZ" sz="2000" b="1"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58437F7-276A-4DDC-B987-827049D417C3}"/>
              </a:ext>
            </a:extLst>
          </p:cNvPr>
          <p:cNvSpPr>
            <a:spLocks noGrp="1" noChangeArrowheads="1"/>
          </p:cNvSpPr>
          <p:nvPr>
            <p:ph type="title"/>
          </p:nvPr>
        </p:nvSpPr>
        <p:spPr/>
        <p:txBody>
          <a:bodyPr/>
          <a:lstStyle/>
          <a:p>
            <a:pPr marL="838200" indent="-838200" eaLnBrk="1" hangingPunct="1"/>
            <a:r>
              <a:rPr lang="cs-CZ" altLang="cs-CZ" sz="3600" b="1" u="sng"/>
              <a:t>AKCEPTAČNÍ DOPIS</a:t>
            </a:r>
            <a:br>
              <a:rPr lang="cs-CZ" altLang="cs-CZ" sz="3600" b="1"/>
            </a:br>
            <a:r>
              <a:rPr lang="cs-CZ" altLang="cs-CZ" sz="3600" b="1"/>
              <a:t>nebo </a:t>
            </a:r>
            <a:r>
              <a:rPr lang="cs-CZ" altLang="cs-CZ" sz="3600" b="1" u="sng"/>
              <a:t>potvrzený LA</a:t>
            </a:r>
          </a:p>
        </p:txBody>
      </p:sp>
      <p:sp>
        <p:nvSpPr>
          <p:cNvPr id="5123" name="Rectangle 3">
            <a:extLst>
              <a:ext uri="{FF2B5EF4-FFF2-40B4-BE49-F238E27FC236}">
                <a16:creationId xmlns:a16="http://schemas.microsoft.com/office/drawing/2014/main" id="{2E331837-D50C-4374-A4C5-5D7B21B766DF}"/>
              </a:ext>
            </a:extLst>
          </p:cNvPr>
          <p:cNvSpPr>
            <a:spLocks noGrp="1" noChangeArrowheads="1"/>
          </p:cNvSpPr>
          <p:nvPr>
            <p:ph type="body" idx="1"/>
          </p:nvPr>
        </p:nvSpPr>
        <p:spPr/>
        <p:txBody>
          <a:bodyPr/>
          <a:lstStyle/>
          <a:p>
            <a:pPr eaLnBrk="1" hangingPunct="1"/>
            <a:r>
              <a:rPr lang="cs-CZ" altLang="cs-CZ" sz="2400" dirty="0"/>
              <a:t>Od hostující univerzity musí každý student obdržet akceptační dopis nebo potvrzený LA (může být i </a:t>
            </a:r>
            <a:r>
              <a:rPr lang="cs-CZ" altLang="cs-CZ" sz="2400" dirty="0" err="1"/>
              <a:t>sken</a:t>
            </a:r>
            <a:r>
              <a:rPr lang="cs-CZ" altLang="cs-CZ" sz="2400" dirty="0"/>
              <a:t>, ale pouhý email nestačí). </a:t>
            </a:r>
          </a:p>
          <a:p>
            <a:pPr eaLnBrk="1" hangingPunct="1"/>
            <a:r>
              <a:rPr lang="cs-CZ" altLang="cs-CZ" sz="2400" dirty="0"/>
              <a:t>Pokud </a:t>
            </a:r>
            <a:r>
              <a:rPr lang="cs-CZ" altLang="cs-CZ" sz="2400" b="1" dirty="0"/>
              <a:t>během června n</a:t>
            </a:r>
            <a:r>
              <a:rPr lang="cs-CZ" altLang="cs-CZ" sz="2400" dirty="0"/>
              <a:t>eobdržíte tento dopis, nebo přihlášku z hostitelské univerzity, doporučujeme            e-mailem, telefonem urgovat zaslání! </a:t>
            </a:r>
          </a:p>
          <a:p>
            <a:pPr eaLnBrk="1" hangingPunct="1"/>
            <a:r>
              <a:rPr lang="cs-CZ" altLang="cs-CZ" sz="2400" dirty="0"/>
              <a:t>Akceptační dopis nebo potvrzené LA je nutné </a:t>
            </a:r>
            <a:r>
              <a:rPr lang="cs-CZ" altLang="cs-CZ" sz="2400" b="1" dirty="0"/>
              <a:t>nahlásit emailem</a:t>
            </a:r>
            <a:r>
              <a:rPr lang="cs-CZ" altLang="cs-CZ" sz="2400" dirty="0"/>
              <a:t> na </a:t>
            </a:r>
            <a:r>
              <a:rPr lang="cs-CZ" altLang="cs-CZ" sz="2400" u="sng" dirty="0">
                <a:hlinkClick r:id="rId3"/>
              </a:rPr>
              <a:t>konecna@prf.cuni.cz</a:t>
            </a:r>
            <a:r>
              <a:rPr lang="cs-CZ" altLang="cs-CZ" sz="2400" dirty="0"/>
              <a:t>, abychom pro Vás mohli připravit další dokument: </a:t>
            </a:r>
          </a:p>
          <a:p>
            <a:pPr eaLnBrk="1" hangingPunct="1"/>
            <a:r>
              <a:rPr lang="cs-CZ" altLang="cs-CZ" sz="2400" b="1" u="sng" dirty="0"/>
              <a:t>Rozhodnutí děkana o udělení účelového stipendia</a:t>
            </a:r>
          </a:p>
          <a:p>
            <a:pPr eaLnBrk="1" hangingPunct="1"/>
            <a:endParaRPr lang="cs-CZ" altLang="cs-CZ" sz="2800" dirty="0"/>
          </a:p>
          <a:p>
            <a:pPr eaLnBrk="1" hangingPunct="1"/>
            <a:endParaRPr lang="cs-CZ" altLang="cs-CZ"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2E51948-39D2-42F3-99C9-CE0489187184}"/>
              </a:ext>
            </a:extLst>
          </p:cNvPr>
          <p:cNvSpPr>
            <a:spLocks noGrp="1" noChangeArrowheads="1"/>
          </p:cNvSpPr>
          <p:nvPr>
            <p:ph type="body" idx="1"/>
          </p:nvPr>
        </p:nvSpPr>
        <p:spPr>
          <a:xfrm>
            <a:off x="611188" y="476250"/>
            <a:ext cx="8229600" cy="5289550"/>
          </a:xfrm>
        </p:spPr>
        <p:txBody>
          <a:bodyPr>
            <a:normAutofit fontScale="92500" lnSpcReduction="10000"/>
          </a:bodyPr>
          <a:lstStyle/>
          <a:p>
            <a:pPr marL="533400" indent="4763" algn="ctr" eaLnBrk="1" hangingPunct="1">
              <a:spcBef>
                <a:spcPct val="0"/>
              </a:spcBef>
              <a:buFontTx/>
              <a:buNone/>
              <a:defRPr/>
            </a:pPr>
            <a:r>
              <a:rPr lang="cs-CZ" b="1" u="sng" dirty="0"/>
              <a:t>ROZHODNUTÍ DĚKANA O UDĚLENÍ ÚČELOVÉHO STIPENDIA</a:t>
            </a:r>
          </a:p>
          <a:p>
            <a:pPr marL="533400" indent="4763" algn="ctr" eaLnBrk="1" hangingPunct="1">
              <a:spcBef>
                <a:spcPct val="0"/>
              </a:spcBef>
              <a:buFontTx/>
              <a:buNone/>
              <a:defRPr/>
            </a:pPr>
            <a:endParaRPr lang="cs-CZ" sz="2800" b="1" u="sng" dirty="0"/>
          </a:p>
          <a:p>
            <a:pPr marL="990600" indent="-457200" eaLnBrk="1" hangingPunct="1">
              <a:spcBef>
                <a:spcPct val="0"/>
              </a:spcBef>
              <a:defRPr/>
            </a:pPr>
            <a:r>
              <a:rPr lang="cs-CZ" sz="2800" dirty="0"/>
              <a:t>Dokument „Rozhodnutí“ připravíme  k vyzvednuti v kanceláři Erasmus/119 na fakultě, </a:t>
            </a:r>
            <a:r>
              <a:rPr lang="cs-CZ" sz="2000" dirty="0"/>
              <a:t>o možnosti vyzvednutí budete informováni emailem</a:t>
            </a:r>
          </a:p>
          <a:p>
            <a:pPr eaLnBrk="1" hangingPunct="1">
              <a:defRPr/>
            </a:pPr>
            <a:r>
              <a:rPr lang="cs-CZ" sz="2800" dirty="0"/>
              <a:t>Originál akceptačního dopisu nebo potvrzeného LA + „Rozhodnutí o stipendiu“ předložíte osobně /na emailovou výzvu!/ v </a:t>
            </a:r>
            <a:r>
              <a:rPr lang="cs-CZ" sz="2800" b="1" dirty="0"/>
              <a:t>Evropské kanceláři</a:t>
            </a:r>
            <a:r>
              <a:rPr lang="cs-CZ" sz="2800" dirty="0"/>
              <a:t> </a:t>
            </a:r>
            <a:r>
              <a:rPr lang="cs-CZ" sz="2800" b="1" dirty="0"/>
              <a:t>Rektorátu UK </a:t>
            </a:r>
            <a:r>
              <a:rPr lang="cs-CZ" sz="1600" dirty="0"/>
              <a:t>(pan Pavel Knap).</a:t>
            </a:r>
          </a:p>
          <a:p>
            <a:pPr eaLnBrk="1" hangingPunct="1">
              <a:defRPr/>
            </a:pPr>
            <a:r>
              <a:rPr lang="cs-CZ" sz="2800" dirty="0"/>
              <a:t>kde pro Vás připraví k podpisu </a:t>
            </a:r>
            <a:r>
              <a:rPr lang="cs-CZ" sz="2800" b="1" u="sng" dirty="0"/>
              <a:t>Účastnickou smlouvu</a:t>
            </a:r>
            <a:r>
              <a:rPr lang="cs-CZ" sz="2800" dirty="0"/>
              <a:t> o převodu stipendia na Váš EURO účet</a:t>
            </a:r>
            <a:r>
              <a:rPr lang="cs-CZ" sz="2000" dirty="0"/>
              <a:t>. </a:t>
            </a:r>
            <a:r>
              <a:rPr lang="cs-CZ" sz="1800" dirty="0"/>
              <a:t>Také musíte mít splněn OLS </a:t>
            </a:r>
            <a:r>
              <a:rPr lang="cs-CZ" sz="1800" dirty="0" err="1"/>
              <a:t>jazyk.test</a:t>
            </a:r>
            <a:r>
              <a:rPr lang="cs-CZ" sz="2000" dirty="0"/>
              <a:t>.</a:t>
            </a:r>
          </a:p>
          <a:p>
            <a:pPr marL="533400" indent="4763" eaLnBrk="1" hangingPunct="1">
              <a:lnSpc>
                <a:spcPct val="110000"/>
              </a:lnSpc>
              <a:buFontTx/>
              <a:buNone/>
              <a:defRPr/>
            </a:pPr>
            <a:endParaRPr lang="cs-CZ"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62AEC17-2EFE-4F4B-9F63-3BA7437638BD}"/>
              </a:ext>
            </a:extLst>
          </p:cNvPr>
          <p:cNvSpPr>
            <a:spLocks noGrp="1" noChangeArrowheads="1"/>
          </p:cNvSpPr>
          <p:nvPr>
            <p:ph type="title"/>
          </p:nvPr>
        </p:nvSpPr>
        <p:spPr/>
        <p:txBody>
          <a:bodyPr/>
          <a:lstStyle/>
          <a:p>
            <a:pPr eaLnBrk="1" hangingPunct="1"/>
            <a:r>
              <a:rPr lang="cs-CZ" altLang="cs-CZ" sz="3600" b="1" u="sng"/>
              <a:t>Účelové stipendium</a:t>
            </a:r>
          </a:p>
        </p:txBody>
      </p:sp>
      <p:sp>
        <p:nvSpPr>
          <p:cNvPr id="7171" name="Rectangle 3">
            <a:extLst>
              <a:ext uri="{FF2B5EF4-FFF2-40B4-BE49-F238E27FC236}">
                <a16:creationId xmlns:a16="http://schemas.microsoft.com/office/drawing/2014/main" id="{D4D0D7B9-2AEF-4F9E-8BF2-B2EF2EACB08A}"/>
              </a:ext>
            </a:extLst>
          </p:cNvPr>
          <p:cNvSpPr>
            <a:spLocks noGrp="1" noChangeArrowheads="1"/>
          </p:cNvSpPr>
          <p:nvPr>
            <p:ph type="body" idx="1"/>
          </p:nvPr>
        </p:nvSpPr>
        <p:spPr/>
        <p:txBody>
          <a:bodyPr/>
          <a:lstStyle/>
          <a:p>
            <a:pPr marL="1371600" lvl="2" indent="-457200" eaLnBrk="1" hangingPunct="1"/>
            <a:r>
              <a:rPr lang="cs-CZ" altLang="cs-CZ" sz="2000" dirty="0"/>
              <a:t>Stipendium ve výši XXX Euro (podle místa studijního pobytu – přesné částky zjistíte na webu RUK)</a:t>
            </a:r>
            <a:endParaRPr lang="cs-CZ" altLang="cs-CZ" sz="2000" b="1" dirty="0"/>
          </a:p>
          <a:p>
            <a:pPr marL="1371600" lvl="2" indent="-457200" eaLnBrk="1" hangingPunct="1"/>
            <a:r>
              <a:rPr lang="cs-CZ" altLang="cs-CZ" sz="2000" dirty="0"/>
              <a:t>Stipendium lze zaslat </a:t>
            </a:r>
            <a:r>
              <a:rPr lang="cs-CZ" altLang="cs-CZ" sz="2000" b="1" dirty="0"/>
              <a:t>pouze na EURO-účet  !</a:t>
            </a:r>
            <a:endParaRPr lang="cs-CZ" altLang="cs-CZ" sz="2000" dirty="0"/>
          </a:p>
          <a:p>
            <a:pPr marL="1371600" lvl="2" indent="-457200" eaLnBrk="1" hangingPunct="1"/>
            <a:r>
              <a:rPr lang="cs-CZ" altLang="cs-CZ" sz="2000" dirty="0"/>
              <a:t>Přesné informace najdete opět na web stránkách RUK, účet musí být na vaše jméno a zřízený v ČR.</a:t>
            </a:r>
          </a:p>
          <a:p>
            <a:pPr marL="1371600" lvl="2" indent="-457200" eaLnBrk="1" hangingPunct="1"/>
            <a:r>
              <a:rPr lang="cs-CZ" altLang="cs-CZ" sz="2000" dirty="0"/>
              <a:t>Případnou kopii LA nutnou ke zřízení účtu získáte v kanceláři Erasmus119 na fakultě / </a:t>
            </a:r>
            <a:r>
              <a:rPr lang="cs-CZ" altLang="cs-CZ" sz="1800" dirty="0"/>
              <a:t>lze zaslat i emailem, pokud jste si sami kopii neuložili/</a:t>
            </a:r>
          </a:p>
          <a:p>
            <a:pPr eaLnBrk="1" hangingPunct="1"/>
            <a:r>
              <a:rPr lang="cs-CZ" altLang="cs-CZ" sz="2400" b="1" dirty="0"/>
              <a:t>Podrobnosti k finančnímu vyrovnání v případě krácení pobytu </a:t>
            </a:r>
            <a:r>
              <a:rPr lang="cs-CZ" altLang="cs-CZ" sz="2400" dirty="0"/>
              <a:t>zjistíte na webu RUK (</a:t>
            </a:r>
            <a:r>
              <a:rPr lang="cs-CZ" altLang="cs-CZ" sz="2000" dirty="0"/>
              <a:t>nedoporučujeme krácení pobytu, každý den nepotvrzený hostitelskou univerzitou se musí </a:t>
            </a:r>
            <a:r>
              <a:rPr lang="cs-CZ" altLang="cs-CZ" sz="2000" u="sng" dirty="0"/>
              <a:t>vracet</a:t>
            </a:r>
            <a:r>
              <a:rPr lang="cs-CZ" altLang="cs-CZ" sz="2000" dirty="0"/>
              <a:t>! i při klasickém návratu).</a:t>
            </a:r>
            <a:r>
              <a:rPr lang="cs-CZ" altLang="cs-CZ" sz="2400" dirty="0"/>
              <a:t> </a:t>
            </a:r>
            <a:endParaRPr lang="cs-CZ" altLang="cs-CZ"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0D2D508-18EF-4FFB-AA93-BEA276E9459F}"/>
              </a:ext>
            </a:extLst>
          </p:cNvPr>
          <p:cNvSpPr>
            <a:spLocks noGrp="1" noChangeArrowheads="1"/>
          </p:cNvSpPr>
          <p:nvPr>
            <p:ph type="title"/>
          </p:nvPr>
        </p:nvSpPr>
        <p:spPr/>
        <p:txBody>
          <a:bodyPr/>
          <a:lstStyle/>
          <a:p>
            <a:pPr eaLnBrk="1" hangingPunct="1"/>
            <a:r>
              <a:rPr lang="cs-CZ" altLang="cs-CZ" sz="3600" b="1" u="sng"/>
              <a:t>ZDRAVOTNÍ POJIŠTĚNÍ</a:t>
            </a:r>
          </a:p>
        </p:txBody>
      </p:sp>
      <p:sp>
        <p:nvSpPr>
          <p:cNvPr id="8195" name="Rectangle 3">
            <a:extLst>
              <a:ext uri="{FF2B5EF4-FFF2-40B4-BE49-F238E27FC236}">
                <a16:creationId xmlns:a16="http://schemas.microsoft.com/office/drawing/2014/main" id="{AA04CFB4-0188-4D4B-BE25-DE8DC1154687}"/>
              </a:ext>
            </a:extLst>
          </p:cNvPr>
          <p:cNvSpPr>
            <a:spLocks noGrp="1" noChangeArrowheads="1"/>
          </p:cNvSpPr>
          <p:nvPr>
            <p:ph type="body" idx="1"/>
          </p:nvPr>
        </p:nvSpPr>
        <p:spPr/>
        <p:txBody>
          <a:bodyPr/>
          <a:lstStyle/>
          <a:p>
            <a:pPr eaLnBrk="1" hangingPunct="1">
              <a:lnSpc>
                <a:spcPct val="90000"/>
              </a:lnSpc>
            </a:pPr>
            <a:r>
              <a:rPr lang="cs-CZ" altLang="cs-CZ" sz="2800" dirty="0"/>
              <a:t>Viz informace na webu RUK </a:t>
            </a:r>
          </a:p>
          <a:p>
            <a:pPr eaLnBrk="1" hangingPunct="1"/>
            <a:r>
              <a:rPr lang="cs-CZ" altLang="cs-CZ" sz="2800" dirty="0"/>
              <a:t>Čeští občané mají nárok na zdravotní péči v EU a zemích EHP podle Nařízení Rady EHS č.1408/71 a 574/72. Je však nezbytné počítat s tzv. spoluúčastí pacienta. </a:t>
            </a:r>
          </a:p>
          <a:p>
            <a:pPr eaLnBrk="1" hangingPunct="1"/>
            <a:r>
              <a:rPr lang="cs-CZ" altLang="cs-CZ" sz="2800" dirty="0"/>
              <a:t>Z těchto důvodů se požaduje </a:t>
            </a:r>
            <a:r>
              <a:rPr lang="cs-CZ" altLang="cs-CZ" sz="2800" b="1" dirty="0"/>
              <a:t>zajištění pojištění veškerých léčebných výdajů</a:t>
            </a:r>
            <a:r>
              <a:rPr lang="cs-CZ" altLang="cs-CZ" sz="2800" dirty="0"/>
              <a:t> platného pro cílovou zemi.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BE037D-2A23-44EC-993F-4393659320CA}"/>
              </a:ext>
            </a:extLst>
          </p:cNvPr>
          <p:cNvSpPr>
            <a:spLocks noGrp="1"/>
          </p:cNvSpPr>
          <p:nvPr>
            <p:ph type="title"/>
          </p:nvPr>
        </p:nvSpPr>
        <p:spPr/>
        <p:txBody>
          <a:bodyPr/>
          <a:lstStyle/>
          <a:p>
            <a:r>
              <a:rPr lang="cs-CZ" dirty="0"/>
              <a:t>Příprava na výběrové řízení</a:t>
            </a:r>
          </a:p>
        </p:txBody>
      </p:sp>
      <p:pic>
        <p:nvPicPr>
          <p:cNvPr id="7" name="Zástupný symbol pro obsah 6">
            <a:extLst>
              <a:ext uri="{FF2B5EF4-FFF2-40B4-BE49-F238E27FC236}">
                <a16:creationId xmlns:a16="http://schemas.microsoft.com/office/drawing/2014/main" id="{F1D4C061-09D2-47D4-B344-467A4A3D3E4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5107" y="1600200"/>
            <a:ext cx="8213785" cy="4525963"/>
          </a:xfrm>
        </p:spPr>
      </p:pic>
    </p:spTree>
    <p:extLst>
      <p:ext uri="{BB962C8B-B14F-4D97-AF65-F5344CB8AC3E}">
        <p14:creationId xmlns:p14="http://schemas.microsoft.com/office/powerpoint/2010/main" val="42974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550D937-9CB0-4280-9FCA-7CF7FC891E26}"/>
              </a:ext>
            </a:extLst>
          </p:cNvPr>
          <p:cNvSpPr>
            <a:spLocks noGrp="1" noChangeArrowheads="1"/>
          </p:cNvSpPr>
          <p:nvPr>
            <p:ph type="title"/>
          </p:nvPr>
        </p:nvSpPr>
        <p:spPr/>
        <p:txBody>
          <a:bodyPr/>
          <a:lstStyle/>
          <a:p>
            <a:pPr eaLnBrk="1" hangingPunct="1"/>
            <a:r>
              <a:rPr lang="cs-CZ" altLang="cs-CZ" sz="4000" b="1" u="sng"/>
              <a:t>UZNÁVÁNÍ ZKOUŠEK</a:t>
            </a:r>
          </a:p>
        </p:txBody>
      </p:sp>
      <p:sp>
        <p:nvSpPr>
          <p:cNvPr id="9219" name="Rectangle 3">
            <a:extLst>
              <a:ext uri="{FF2B5EF4-FFF2-40B4-BE49-F238E27FC236}">
                <a16:creationId xmlns:a16="http://schemas.microsoft.com/office/drawing/2014/main" id="{1D50F6A2-18BB-4817-BA56-D5508BCC5287}"/>
              </a:ext>
            </a:extLst>
          </p:cNvPr>
          <p:cNvSpPr>
            <a:spLocks noGrp="1" noChangeArrowheads="1"/>
          </p:cNvSpPr>
          <p:nvPr>
            <p:ph type="body" idx="1"/>
          </p:nvPr>
        </p:nvSpPr>
        <p:spPr>
          <a:xfrm>
            <a:off x="914400" y="1268413"/>
            <a:ext cx="7402513" cy="4525962"/>
          </a:xfrm>
        </p:spPr>
        <p:txBody>
          <a:bodyPr>
            <a:normAutofit fontScale="92500"/>
          </a:bodyPr>
          <a:lstStyle/>
          <a:p>
            <a:pPr eaLnBrk="1" hangingPunct="1">
              <a:lnSpc>
                <a:spcPct val="90000"/>
              </a:lnSpc>
            </a:pPr>
            <a:endParaRPr lang="cs-CZ" altLang="cs-CZ" sz="2400" dirty="0"/>
          </a:p>
          <a:p>
            <a:pPr eaLnBrk="1" hangingPunct="1">
              <a:lnSpc>
                <a:spcPct val="90000"/>
              </a:lnSpc>
            </a:pPr>
            <a:r>
              <a:rPr lang="cs-CZ" altLang="cs-CZ" sz="2400" dirty="0"/>
              <a:t>Úspěšné absolvování ročního zahraničního studia vyžaduje dosažení </a:t>
            </a:r>
            <a:r>
              <a:rPr lang="cs-CZ" altLang="cs-CZ" sz="2400" b="1" u="sng" dirty="0"/>
              <a:t>60 kreditů </a:t>
            </a:r>
            <a:r>
              <a:rPr lang="cs-CZ" altLang="cs-CZ" sz="2400" dirty="0"/>
              <a:t>za akademický rok (</a:t>
            </a:r>
            <a:r>
              <a:rPr lang="cs-CZ" altLang="cs-CZ" sz="2400" b="1" dirty="0"/>
              <a:t>2x30 ZS + LS</a:t>
            </a:r>
            <a:r>
              <a:rPr lang="cs-CZ" altLang="cs-CZ" sz="2400" dirty="0"/>
              <a:t>),pouze doktorandi mají jiný režim.</a:t>
            </a:r>
          </a:p>
          <a:p>
            <a:pPr eaLnBrk="1" hangingPunct="1"/>
            <a:r>
              <a:rPr lang="cs-CZ" altLang="cs-CZ" sz="2400" b="1" dirty="0"/>
              <a:t>UZNÁVÁNÍ ZKOUŠEK </a:t>
            </a:r>
            <a:r>
              <a:rPr lang="cs-CZ" altLang="cs-CZ" sz="2400" dirty="0"/>
              <a:t>se řídí Pravidly pro organizaci studia</a:t>
            </a:r>
            <a:endParaRPr lang="cs-CZ" altLang="cs-CZ" sz="2000" dirty="0"/>
          </a:p>
          <a:p>
            <a:pPr eaLnBrk="1" hangingPunct="1"/>
            <a:r>
              <a:rPr lang="cs-CZ" altLang="cs-CZ" sz="2400" b="1" u="sng" dirty="0"/>
              <a:t>Změny ve studijním plánu</a:t>
            </a:r>
            <a:r>
              <a:rPr lang="cs-CZ" altLang="cs-CZ" sz="2400" dirty="0"/>
              <a:t> </a:t>
            </a:r>
            <a:r>
              <a:rPr lang="cs-CZ" altLang="cs-CZ" sz="2000" dirty="0"/>
              <a:t>po nástupu na hostitelskou UNI zaznamenejte také do web aplikace UK, pokud možno opravy proveďte 2x tj. za ZS a LS, ať nemáme opakované změny změn(</a:t>
            </a:r>
            <a:r>
              <a:rPr lang="cs-CZ" altLang="cs-CZ" sz="2000" b="1" dirty="0"/>
              <a:t>!</a:t>
            </a:r>
            <a:r>
              <a:rPr lang="cs-CZ" altLang="cs-CZ" sz="2000" dirty="0"/>
              <a:t>),změny v konečné podobě je nutné nahlásit na </a:t>
            </a:r>
            <a:r>
              <a:rPr lang="cs-CZ" altLang="cs-CZ" sz="2000" u="sng" dirty="0">
                <a:hlinkClick r:id="rId3"/>
              </a:rPr>
              <a:t>konecna@prf.cuni.cz</a:t>
            </a:r>
            <a:r>
              <a:rPr lang="cs-CZ" altLang="cs-CZ" sz="2000" dirty="0"/>
              <a:t>, jinak se o tom nedozvíme a nebudou </a:t>
            </a:r>
            <a:r>
              <a:rPr lang="cs-CZ" altLang="cs-CZ" sz="2000" u="sng" dirty="0"/>
              <a:t>odsouhlaseny</a:t>
            </a:r>
            <a:r>
              <a:rPr lang="cs-CZ" altLang="cs-CZ" sz="2000" dirty="0"/>
              <a:t>! </a:t>
            </a:r>
          </a:p>
          <a:p>
            <a:pPr eaLnBrk="1" hangingPunct="1"/>
            <a:r>
              <a:rPr lang="cs-CZ" altLang="cs-CZ" sz="2000" dirty="0"/>
              <a:t>PO návratu se musí shodovat výsledky zkoušek / </a:t>
            </a:r>
            <a:r>
              <a:rPr lang="cs-CZ" altLang="cs-CZ" sz="2000" dirty="0" err="1"/>
              <a:t>TofR</a:t>
            </a:r>
            <a:r>
              <a:rPr lang="cs-CZ" altLang="cs-CZ" sz="2000" dirty="0"/>
              <a:t> s LA!</a:t>
            </a:r>
          </a:p>
          <a:p>
            <a:pPr eaLnBrk="1" hangingPunct="1"/>
            <a:endParaRPr lang="cs-CZ" altLang="cs-CZ"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301A2EDB-9C60-4491-83B2-BAED358DC395}"/>
              </a:ext>
            </a:extLst>
          </p:cNvPr>
          <p:cNvSpPr>
            <a:spLocks noGrp="1" noChangeArrowheads="1"/>
          </p:cNvSpPr>
          <p:nvPr>
            <p:ph type="body" idx="1"/>
          </p:nvPr>
        </p:nvSpPr>
        <p:spPr>
          <a:xfrm>
            <a:off x="457200" y="692150"/>
            <a:ext cx="8229600" cy="5434013"/>
          </a:xfrm>
        </p:spPr>
        <p:txBody>
          <a:bodyPr/>
          <a:lstStyle/>
          <a:p>
            <a:pPr eaLnBrk="1" hangingPunct="1">
              <a:lnSpc>
                <a:spcPct val="80000"/>
              </a:lnSpc>
              <a:buFontTx/>
              <a:buNone/>
            </a:pPr>
            <a:endParaRPr lang="cs-CZ" altLang="cs-CZ" sz="2400" b="1" u="sng" dirty="0"/>
          </a:p>
          <a:p>
            <a:pPr eaLnBrk="1" hangingPunct="1">
              <a:lnSpc>
                <a:spcPct val="80000"/>
              </a:lnSpc>
              <a:buFontTx/>
              <a:buNone/>
            </a:pPr>
            <a:r>
              <a:rPr lang="cs-CZ" altLang="cs-CZ" sz="2400" b="1" u="sng" dirty="0"/>
              <a:t>UBYTOVÁNÍ</a:t>
            </a:r>
          </a:p>
          <a:p>
            <a:pPr eaLnBrk="1" hangingPunct="1">
              <a:lnSpc>
                <a:spcPct val="80000"/>
              </a:lnSpc>
              <a:buFontTx/>
              <a:buNone/>
            </a:pPr>
            <a:endParaRPr lang="cs-CZ" altLang="cs-CZ" sz="2400" b="1" dirty="0"/>
          </a:p>
          <a:p>
            <a:pPr eaLnBrk="1" hangingPunct="1">
              <a:lnSpc>
                <a:spcPct val="80000"/>
              </a:lnSpc>
            </a:pPr>
            <a:r>
              <a:rPr lang="cs-CZ" altLang="cs-CZ" sz="2000" b="1" dirty="0"/>
              <a:t>Nejpřesnější a nejaktuálnější informace získáte u svých kolegů, kteří navštívili stejnou univerzitu</a:t>
            </a:r>
          </a:p>
          <a:p>
            <a:pPr marL="0" indent="0" eaLnBrk="1" hangingPunct="1">
              <a:lnSpc>
                <a:spcPct val="80000"/>
              </a:lnSpc>
              <a:buNone/>
            </a:pPr>
            <a:endParaRPr lang="cs-CZ" altLang="cs-CZ" sz="2000" b="1" u="sng" dirty="0"/>
          </a:p>
          <a:p>
            <a:pPr eaLnBrk="1" hangingPunct="1">
              <a:lnSpc>
                <a:spcPct val="80000"/>
              </a:lnSpc>
              <a:buFontTx/>
              <a:buNone/>
            </a:pPr>
            <a:r>
              <a:rPr lang="cs-CZ" altLang="cs-CZ" sz="2400" b="1" u="sng" dirty="0"/>
              <a:t>PRÁCE V ZAHRANIČÍ</a:t>
            </a:r>
          </a:p>
          <a:p>
            <a:pPr eaLnBrk="1" hangingPunct="1">
              <a:lnSpc>
                <a:spcPct val="80000"/>
              </a:lnSpc>
              <a:buFontTx/>
              <a:buNone/>
            </a:pPr>
            <a:endParaRPr lang="cs-CZ" altLang="cs-CZ" sz="2400" dirty="0"/>
          </a:p>
          <a:p>
            <a:pPr eaLnBrk="1" hangingPunct="1">
              <a:lnSpc>
                <a:spcPct val="80000"/>
              </a:lnSpc>
            </a:pPr>
            <a:r>
              <a:rPr lang="cs-CZ" altLang="cs-CZ" sz="2000" dirty="0"/>
              <a:t>Podle podmínek dané země (studenti Erasmus by měli mít stejný status jako domácí studenti). </a:t>
            </a:r>
          </a:p>
          <a:p>
            <a:pPr eaLnBrk="1" hangingPunct="1">
              <a:lnSpc>
                <a:spcPct val="80000"/>
              </a:lnSpc>
            </a:pPr>
            <a:r>
              <a:rPr lang="cs-CZ" altLang="cs-CZ" sz="2000" dirty="0"/>
              <a:t>Ovšem nezapomeňte, že nejedete do zahraničí pracovat, ale studovat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3F3D2EA-21B9-4352-90A3-6109CC04506F}"/>
              </a:ext>
            </a:extLst>
          </p:cNvPr>
          <p:cNvSpPr>
            <a:spLocks noGrp="1" noChangeArrowheads="1"/>
          </p:cNvSpPr>
          <p:nvPr>
            <p:ph type="title"/>
          </p:nvPr>
        </p:nvSpPr>
        <p:spPr/>
        <p:txBody>
          <a:bodyPr/>
          <a:lstStyle/>
          <a:p>
            <a:pPr eaLnBrk="1" hangingPunct="1"/>
            <a:r>
              <a:rPr lang="cs-CZ" altLang="cs-CZ" sz="4000" b="1" u="sng"/>
              <a:t>DŮLEŽITÉ</a:t>
            </a:r>
          </a:p>
        </p:txBody>
      </p:sp>
      <p:sp>
        <p:nvSpPr>
          <p:cNvPr id="11267" name="Rectangle 3">
            <a:extLst>
              <a:ext uri="{FF2B5EF4-FFF2-40B4-BE49-F238E27FC236}">
                <a16:creationId xmlns:a16="http://schemas.microsoft.com/office/drawing/2014/main" id="{54AC54B1-57FA-43A4-B1B1-4762FF7EE1F7}"/>
              </a:ext>
            </a:extLst>
          </p:cNvPr>
          <p:cNvSpPr>
            <a:spLocks noGrp="1" noChangeArrowheads="1"/>
          </p:cNvSpPr>
          <p:nvPr>
            <p:ph type="body" idx="1"/>
          </p:nvPr>
        </p:nvSpPr>
        <p:spPr/>
        <p:txBody>
          <a:bodyPr>
            <a:normAutofit lnSpcReduction="10000"/>
          </a:bodyPr>
          <a:lstStyle/>
          <a:p>
            <a:pPr eaLnBrk="1" hangingPunct="1"/>
            <a:r>
              <a:rPr lang="cs-CZ" altLang="cs-CZ" sz="2400" dirty="0"/>
              <a:t>Studenti, kterým zbývá splnění VÍCE studijních povinností než jen závěrečné SSZK a obhajoba diplomové práce si </a:t>
            </a:r>
            <a:r>
              <a:rPr lang="cs-CZ" altLang="cs-CZ" sz="2400" b="1" u="sng" dirty="0"/>
              <a:t>MUSÍ sami </a:t>
            </a:r>
            <a:r>
              <a:rPr lang="cs-CZ" altLang="cs-CZ" sz="2400" dirty="0"/>
              <a:t>zažádat o </a:t>
            </a:r>
            <a:r>
              <a:rPr lang="cs-CZ" altLang="cs-CZ" sz="2400" b="1" dirty="0"/>
              <a:t>individuální studijní plán</a:t>
            </a:r>
            <a:r>
              <a:rPr lang="cs-CZ" altLang="cs-CZ" sz="2400" dirty="0"/>
              <a:t> (</a:t>
            </a:r>
            <a:r>
              <a:rPr lang="cs-CZ" altLang="cs-CZ" sz="2400" b="1" dirty="0"/>
              <a:t>ISP</a:t>
            </a:r>
            <a:r>
              <a:rPr lang="cs-CZ" altLang="cs-CZ" sz="2400" dirty="0"/>
              <a:t>) </a:t>
            </a:r>
            <a:r>
              <a:rPr lang="cs-CZ" altLang="cs-CZ" sz="2000" dirty="0"/>
              <a:t>na stud. odd. - nejlépe po uzavření ročníku.</a:t>
            </a:r>
          </a:p>
          <a:p>
            <a:pPr eaLnBrk="1" hangingPunct="1"/>
            <a:r>
              <a:rPr lang="cs-CZ" altLang="cs-CZ" sz="2000" b="1" dirty="0"/>
              <a:t>Po celou dobu studia</a:t>
            </a:r>
            <a:r>
              <a:rPr lang="cs-CZ" altLang="cs-CZ" sz="2000" b="1" u="sng" dirty="0"/>
              <a:t> musíte mít statut studenta PF UK</a:t>
            </a:r>
            <a:r>
              <a:rPr lang="cs-CZ" altLang="cs-CZ" sz="2000" u="sng" dirty="0"/>
              <a:t>               </a:t>
            </a:r>
            <a:r>
              <a:rPr lang="cs-CZ" altLang="cs-CZ" sz="2000" dirty="0"/>
              <a:t>( tj. pozor na návrat k obhajobám, státnicím, nelze přerušit atd.)</a:t>
            </a:r>
          </a:p>
          <a:p>
            <a:pPr eaLnBrk="1" hangingPunct="1"/>
            <a:r>
              <a:rPr lang="cs-CZ" altLang="cs-CZ" sz="2000" dirty="0"/>
              <a:t>Doporučujeme udělit někomu </a:t>
            </a:r>
            <a:r>
              <a:rPr lang="cs-CZ" altLang="cs-CZ" sz="2000" u="sng" dirty="0"/>
              <a:t>plnou moc </a:t>
            </a:r>
            <a:r>
              <a:rPr lang="cs-CZ" altLang="cs-CZ" sz="2000" dirty="0"/>
              <a:t>pro vyřizování náležitostí po dobu vašeho pobytu v zahraničí např. pošta, žádosti o prominutí případného poplatku za prodloužení studia nad nezpoplatněný počet semestrů</a:t>
            </a:r>
            <a:r>
              <a:rPr lang="cs-CZ" altLang="cs-CZ" sz="2000" b="1" dirty="0"/>
              <a:t>.</a:t>
            </a:r>
          </a:p>
          <a:p>
            <a:pPr eaLnBrk="1" hangingPunct="1"/>
            <a:r>
              <a:rPr lang="cs-CZ" altLang="cs-CZ" sz="2400" b="1" u="sng" dirty="0"/>
              <a:t>Kontrolujte</a:t>
            </a:r>
            <a:r>
              <a:rPr lang="cs-CZ" altLang="cs-CZ" sz="2400" b="1" dirty="0"/>
              <a:t> si pravidelně e-mailovou poštu! /</a:t>
            </a:r>
            <a:r>
              <a:rPr lang="cs-CZ" altLang="cs-CZ" sz="2400" dirty="0"/>
              <a:t>velká část dokumentů se dá vyřídit-naskenovat emailem…</a:t>
            </a:r>
            <a:r>
              <a:rPr lang="cs-CZ" altLang="cs-CZ" sz="2400" b="1" dirty="0"/>
              <a:t>/</a:t>
            </a:r>
          </a:p>
          <a:p>
            <a:pPr eaLnBrk="1" hangingPunct="1"/>
            <a:endParaRPr lang="cs-CZ" altLang="cs-CZ" sz="28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7713D11-4BCD-48C1-BB26-CB8735782830}"/>
              </a:ext>
            </a:extLst>
          </p:cNvPr>
          <p:cNvSpPr>
            <a:spLocks noGrp="1" noChangeArrowheads="1"/>
          </p:cNvSpPr>
          <p:nvPr>
            <p:ph type="title"/>
          </p:nvPr>
        </p:nvSpPr>
        <p:spPr/>
        <p:txBody>
          <a:bodyPr/>
          <a:lstStyle/>
          <a:p>
            <a:pPr algn="l" eaLnBrk="1" hangingPunct="1"/>
            <a:r>
              <a:rPr lang="cs-CZ" altLang="cs-CZ" sz="3600" b="1" u="sng"/>
              <a:t>DOKUMENTY</a:t>
            </a:r>
            <a:r>
              <a:rPr lang="cs-CZ" altLang="cs-CZ" sz="3600" b="1"/>
              <a:t>, které se odevzdávají </a:t>
            </a:r>
            <a:r>
              <a:rPr lang="cs-CZ" altLang="cs-CZ" sz="3600" b="1" u="sng"/>
              <a:t>po ukončení</a:t>
            </a:r>
            <a:r>
              <a:rPr lang="cs-CZ" altLang="cs-CZ" sz="3600" b="1"/>
              <a:t> studia v zahraničí</a:t>
            </a:r>
          </a:p>
        </p:txBody>
      </p:sp>
      <p:sp>
        <p:nvSpPr>
          <p:cNvPr id="12291" name="Rectangle 3">
            <a:extLst>
              <a:ext uri="{FF2B5EF4-FFF2-40B4-BE49-F238E27FC236}">
                <a16:creationId xmlns:a16="http://schemas.microsoft.com/office/drawing/2014/main" id="{ECF4C7C6-EE93-48A8-8DDA-0615482CEDDD}"/>
              </a:ext>
            </a:extLst>
          </p:cNvPr>
          <p:cNvSpPr>
            <a:spLocks noGrp="1" noChangeArrowheads="1"/>
          </p:cNvSpPr>
          <p:nvPr>
            <p:ph type="body" idx="1"/>
          </p:nvPr>
        </p:nvSpPr>
        <p:spPr/>
        <p:txBody>
          <a:bodyPr/>
          <a:lstStyle/>
          <a:p>
            <a:pPr marL="609600" indent="-609600" eaLnBrk="1" hangingPunct="1">
              <a:lnSpc>
                <a:spcPct val="90000"/>
              </a:lnSpc>
            </a:pPr>
            <a:r>
              <a:rPr lang="cs-CZ" altLang="cs-CZ" sz="2800" b="1" u="sng"/>
              <a:t>Potvrzení o vykonaných zkouškách</a:t>
            </a:r>
            <a:r>
              <a:rPr lang="cs-CZ" altLang="cs-CZ" sz="2800"/>
              <a:t> (Transcript of Records) </a:t>
            </a:r>
          </a:p>
          <a:p>
            <a:pPr marL="990600" lvl="1" indent="-533400" eaLnBrk="1" hangingPunct="1">
              <a:lnSpc>
                <a:spcPct val="90000"/>
              </a:lnSpc>
            </a:pPr>
            <a:r>
              <a:rPr lang="cs-CZ" altLang="cs-CZ" sz="2400"/>
              <a:t>odevzdává se na </a:t>
            </a:r>
            <a:r>
              <a:rPr lang="cs-CZ" altLang="cs-CZ" sz="2400" u="sng"/>
              <a:t>PF UK </a:t>
            </a:r>
            <a:r>
              <a:rPr lang="cs-CZ" altLang="cs-CZ" sz="2400"/>
              <a:t>(kopie na RUK)</a:t>
            </a:r>
            <a:endParaRPr lang="cs-CZ" altLang="cs-CZ" sz="2400" b="1"/>
          </a:p>
          <a:p>
            <a:pPr marL="609600" indent="-609600" eaLnBrk="1" hangingPunct="1">
              <a:lnSpc>
                <a:spcPct val="90000"/>
              </a:lnSpc>
            </a:pPr>
            <a:r>
              <a:rPr lang="cs-CZ" altLang="cs-CZ" sz="2800" b="1" u="sng"/>
              <a:t>Potvrzení o délce pobytu</a:t>
            </a:r>
            <a:r>
              <a:rPr lang="cs-CZ" altLang="cs-CZ" sz="2800"/>
              <a:t> (Confirmation of Erasmus+ study period) </a:t>
            </a:r>
          </a:p>
          <a:p>
            <a:pPr marL="990600" lvl="1" indent="-533400" eaLnBrk="1" hangingPunct="1">
              <a:lnSpc>
                <a:spcPct val="90000"/>
              </a:lnSpc>
            </a:pPr>
            <a:r>
              <a:rPr lang="cs-CZ" altLang="cs-CZ" sz="2400"/>
              <a:t>formulář obdržíte na RUK spolu s účastnickou smlouvou</a:t>
            </a:r>
          </a:p>
          <a:p>
            <a:pPr marL="990600" lvl="1" indent="-533400" eaLnBrk="1" hangingPunct="1">
              <a:lnSpc>
                <a:spcPct val="90000"/>
              </a:lnSpc>
            </a:pPr>
            <a:r>
              <a:rPr lang="cs-CZ" altLang="cs-CZ" sz="2400"/>
              <a:t>odevzdává se na </a:t>
            </a:r>
            <a:r>
              <a:rPr lang="cs-CZ" altLang="cs-CZ" sz="2400" u="sng"/>
              <a:t>RUK - original</a:t>
            </a:r>
            <a:r>
              <a:rPr lang="cs-CZ" altLang="cs-CZ" sz="2400"/>
              <a:t> (kopie na PF UK)</a:t>
            </a:r>
            <a:endParaRPr lang="cs-CZ" altLang="cs-CZ" sz="2400" b="1"/>
          </a:p>
          <a:p>
            <a:pPr marL="609600" indent="-609600" eaLnBrk="1" hangingPunct="1">
              <a:lnSpc>
                <a:spcPct val="90000"/>
              </a:lnSpc>
            </a:pPr>
            <a:r>
              <a:rPr lang="cs-CZ" altLang="cs-CZ" sz="2800" b="1" u="sng"/>
              <a:t>Zpráva o studiu</a:t>
            </a:r>
            <a:r>
              <a:rPr lang="cs-CZ" altLang="cs-CZ" sz="2800"/>
              <a:t> </a:t>
            </a:r>
          </a:p>
          <a:p>
            <a:pPr marL="990600" lvl="1" indent="-533400" eaLnBrk="1" hangingPunct="1">
              <a:lnSpc>
                <a:spcPct val="90000"/>
              </a:lnSpc>
            </a:pPr>
            <a:r>
              <a:rPr lang="cs-CZ" altLang="cs-CZ" sz="2400"/>
              <a:t>Závěrečnou zprávu student vyplní  viz. pokyny na webu RUK / přístupové heslo.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720D14B6-9AD7-4167-BA7F-1C05D2B36951}"/>
              </a:ext>
            </a:extLst>
          </p:cNvPr>
          <p:cNvSpPr>
            <a:spLocks noGrp="1" noChangeArrowheads="1"/>
          </p:cNvSpPr>
          <p:nvPr>
            <p:ph type="body" idx="1"/>
          </p:nvPr>
        </p:nvSpPr>
        <p:spPr>
          <a:xfrm>
            <a:off x="457200" y="476250"/>
            <a:ext cx="8686800" cy="5649913"/>
          </a:xfrm>
        </p:spPr>
        <p:txBody>
          <a:bodyPr/>
          <a:lstStyle/>
          <a:p>
            <a:r>
              <a:rPr lang="cs-CZ" altLang="cs-CZ" sz="2400" b="1" u="sng" dirty="0"/>
              <a:t>Kontrolujte</a:t>
            </a:r>
            <a:r>
              <a:rPr lang="cs-CZ" altLang="cs-CZ" sz="2400" b="1" dirty="0"/>
              <a:t> si pravidelně e- mailovou poštu </a:t>
            </a:r>
            <a:r>
              <a:rPr lang="cs-CZ" altLang="cs-CZ" sz="2400" dirty="0"/>
              <a:t>/jestliže máte více adres, tak raději všechny/!</a:t>
            </a:r>
            <a:r>
              <a:rPr lang="cs-CZ" altLang="cs-CZ" sz="2400" b="1" dirty="0"/>
              <a:t> </a:t>
            </a:r>
            <a:r>
              <a:rPr lang="cs-CZ" altLang="cs-CZ" sz="2400" dirty="0"/>
              <a:t>Pokud jste v cizině, je to pro </a:t>
            </a:r>
            <a:r>
              <a:rPr lang="cs-CZ" altLang="cs-CZ" sz="2400" b="1" dirty="0"/>
              <a:t>nás </a:t>
            </a:r>
            <a:r>
              <a:rPr lang="cs-CZ" altLang="cs-CZ" sz="2400" dirty="0"/>
              <a:t>i pro</a:t>
            </a:r>
            <a:r>
              <a:rPr lang="cs-CZ" altLang="cs-CZ" sz="2400" b="1" dirty="0"/>
              <a:t> vás</a:t>
            </a:r>
            <a:r>
              <a:rPr lang="cs-CZ" altLang="cs-CZ" sz="2400" dirty="0"/>
              <a:t> jediný způsob předání aktuálních informací !!!</a:t>
            </a:r>
          </a:p>
          <a:p>
            <a:pPr eaLnBrk="1" hangingPunct="1"/>
            <a:r>
              <a:rPr lang="cs-CZ" altLang="cs-CZ" sz="2800" b="1" dirty="0"/>
              <a:t>Úřední hodiny programu Erasmus+ na RUK </a:t>
            </a:r>
            <a:r>
              <a:rPr lang="cs-CZ" altLang="cs-CZ" sz="2000" dirty="0"/>
              <a:t>(Ovocný trh 3, č. </a:t>
            </a:r>
            <a:r>
              <a:rPr lang="cs-CZ" altLang="cs-CZ" sz="2000" dirty="0" err="1"/>
              <a:t>dv</a:t>
            </a:r>
            <a:r>
              <a:rPr lang="cs-CZ" altLang="cs-CZ" sz="2000" dirty="0"/>
              <a:t>. 113):</a:t>
            </a:r>
          </a:p>
          <a:p>
            <a:pPr lvl="1" eaLnBrk="1" hangingPunct="1">
              <a:buFontTx/>
              <a:buNone/>
            </a:pPr>
            <a:r>
              <a:rPr lang="cs-CZ" altLang="cs-CZ" sz="2400" b="1" dirty="0"/>
              <a:t>Po 10-12   14-16</a:t>
            </a:r>
          </a:p>
          <a:p>
            <a:pPr lvl="1" eaLnBrk="1" hangingPunct="1">
              <a:buFontTx/>
              <a:buNone/>
            </a:pPr>
            <a:r>
              <a:rPr lang="cs-CZ" altLang="cs-CZ" sz="2400" b="1" dirty="0"/>
              <a:t>Út  10-12</a:t>
            </a:r>
            <a:r>
              <a:rPr lang="cs-CZ" altLang="cs-CZ" sz="2400" dirty="0"/>
              <a:t>      -</a:t>
            </a:r>
          </a:p>
          <a:p>
            <a:pPr lvl="1" eaLnBrk="1" hangingPunct="1">
              <a:buFontTx/>
              <a:buNone/>
            </a:pPr>
            <a:r>
              <a:rPr lang="cs-CZ" altLang="cs-CZ" sz="2400" b="1" dirty="0"/>
              <a:t>St  10-12   14-16</a:t>
            </a:r>
          </a:p>
          <a:p>
            <a:pPr lvl="1" eaLnBrk="1" hangingPunct="1">
              <a:buFontTx/>
              <a:buNone/>
            </a:pPr>
            <a:r>
              <a:rPr lang="cs-CZ" altLang="cs-CZ" sz="2400" b="1" dirty="0"/>
              <a:t>Čt  10-12   14-16       pátek jen po domluvě</a:t>
            </a:r>
          </a:p>
          <a:p>
            <a:pPr eaLnBrk="1" hangingPunct="1"/>
            <a:r>
              <a:rPr lang="cs-CZ" altLang="cs-CZ" sz="2800" b="1" dirty="0"/>
              <a:t>Kontaktní osoba – Evropská kancelář UK</a:t>
            </a:r>
          </a:p>
          <a:p>
            <a:pPr eaLnBrk="1" hangingPunct="1"/>
            <a:r>
              <a:rPr lang="cs-CZ" altLang="cs-CZ" sz="2000" dirty="0"/>
              <a:t>(pro vyřízení stipendia): </a:t>
            </a:r>
            <a:r>
              <a:rPr lang="cs-CZ" altLang="cs-CZ" sz="2400" b="1" dirty="0"/>
              <a:t>Bc. </a:t>
            </a:r>
            <a:r>
              <a:rPr lang="cs-CZ" altLang="cs-CZ" sz="2400" b="1" u="sng" dirty="0"/>
              <a:t>Pavel KNAP</a:t>
            </a:r>
            <a:r>
              <a:rPr lang="cs-CZ" altLang="cs-CZ" sz="2400" b="1" dirty="0"/>
              <a:t> </a:t>
            </a:r>
          </a:p>
          <a:p>
            <a:pPr lvl="1" eaLnBrk="1" hangingPunct="1">
              <a:buFontTx/>
              <a:buNone/>
            </a:pPr>
            <a:r>
              <a:rPr lang="cs-CZ" altLang="cs-CZ" sz="2400" b="1" dirty="0"/>
              <a:t>pavel.knap@ruk.cuni.cz , </a:t>
            </a:r>
            <a:r>
              <a:rPr lang="cs-CZ" altLang="cs-CZ" sz="2400" dirty="0"/>
              <a:t>tel.</a:t>
            </a:r>
            <a:r>
              <a:rPr lang="cs-CZ" altLang="cs-CZ" sz="2400" b="1" dirty="0"/>
              <a:t> 224 491 709</a:t>
            </a:r>
            <a:r>
              <a:rPr lang="cs-CZ" altLang="cs-CZ" sz="2400" dirty="0"/>
              <a:t> </a:t>
            </a:r>
          </a:p>
          <a:p>
            <a:pPr lvl="1" algn="ctr" eaLnBrk="1" hangingPunct="1">
              <a:buFontTx/>
              <a:buNone/>
            </a:pPr>
            <a:endParaRPr lang="cs-CZ" altLang="cs-CZ" sz="2400" dirty="0"/>
          </a:p>
          <a:p>
            <a:pPr lvl="1" eaLnBrk="1" hangingPunct="1">
              <a:buFontTx/>
              <a:buNone/>
            </a:pPr>
            <a:endParaRPr lang="cs-CZ" altLang="cs-CZ" sz="2400" dirty="0"/>
          </a:p>
          <a:p>
            <a:pPr lvl="1" eaLnBrk="1" hangingPunct="1">
              <a:buFontTx/>
              <a:buNone/>
            </a:pPr>
            <a:endParaRPr lang="cs-CZ" altLang="cs-CZ" sz="2400" dirty="0"/>
          </a:p>
          <a:p>
            <a:pPr lvl="1" eaLnBrk="1" hangingPunct="1">
              <a:buFontTx/>
              <a:buNone/>
            </a:pPr>
            <a:endParaRPr lang="cs-CZ" altLang="cs-CZ" sz="2400" dirty="0"/>
          </a:p>
          <a:p>
            <a:pPr lvl="1" eaLnBrk="1" hangingPunct="1">
              <a:buFontTx/>
              <a:buNone/>
            </a:pPr>
            <a:endParaRPr lang="cs-CZ" altLang="cs-CZ" sz="2400" dirty="0"/>
          </a:p>
          <a:p>
            <a:pPr lvl="1" eaLnBrk="1" hangingPunct="1">
              <a:buFontTx/>
              <a:buNone/>
            </a:pPr>
            <a:endParaRPr lang="cs-CZ" altLang="cs-CZ" sz="2400" dirty="0"/>
          </a:p>
          <a:p>
            <a:pPr lvl="1" eaLnBrk="1" hangingPunct="1">
              <a:buFontTx/>
              <a:buNone/>
            </a:pPr>
            <a:endParaRPr lang="cs-CZ" altLang="cs-CZ" sz="2400" dirty="0"/>
          </a:p>
        </p:txBody>
      </p:sp>
      <p:sp>
        <p:nvSpPr>
          <p:cNvPr id="13315" name="TextovéPole 2">
            <a:extLst>
              <a:ext uri="{FF2B5EF4-FFF2-40B4-BE49-F238E27FC236}">
                <a16:creationId xmlns:a16="http://schemas.microsoft.com/office/drawing/2014/main" id="{573B5914-F29A-4BE1-87AF-204F36A16BB8}"/>
              </a:ext>
            </a:extLst>
          </p:cNvPr>
          <p:cNvSpPr txBox="1">
            <a:spLocks noChangeArrowheads="1"/>
          </p:cNvSpPr>
          <p:nvPr/>
        </p:nvSpPr>
        <p:spPr bwMode="auto">
          <a:xfrm>
            <a:off x="684213" y="63087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4ACC3D-BFA1-4E26-9001-96A5146CAF51}"/>
              </a:ext>
            </a:extLst>
          </p:cNvPr>
          <p:cNvSpPr>
            <a:spLocks noGrp="1"/>
          </p:cNvSpPr>
          <p:nvPr>
            <p:ph type="title"/>
          </p:nvPr>
        </p:nvSpPr>
        <p:spPr/>
        <p:txBody>
          <a:bodyPr/>
          <a:lstStyle/>
          <a:p>
            <a:endParaRPr lang="cs-CZ"/>
          </a:p>
        </p:txBody>
      </p:sp>
      <p:pic>
        <p:nvPicPr>
          <p:cNvPr id="5" name="Zástupný symbol pro obsah 4">
            <a:extLst>
              <a:ext uri="{FF2B5EF4-FFF2-40B4-BE49-F238E27FC236}">
                <a16:creationId xmlns:a16="http://schemas.microsoft.com/office/drawing/2014/main" id="{C3C1FB42-5BB5-4AAE-908D-FC0B298F10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5640" y="980728"/>
            <a:ext cx="6878808" cy="5102027"/>
          </a:xfrm>
        </p:spPr>
      </p:pic>
    </p:spTree>
    <p:extLst>
      <p:ext uri="{BB962C8B-B14F-4D97-AF65-F5344CB8AC3E}">
        <p14:creationId xmlns:p14="http://schemas.microsoft.com/office/powerpoint/2010/main" val="70219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45719"/>
          </a:xfrm>
        </p:spPr>
        <p:txBody>
          <a:bodyPr/>
          <a:lstStyle/>
          <a:p>
            <a:endParaRPr lang="cs-CZ" dirty="0"/>
          </a:p>
        </p:txBody>
      </p:sp>
      <p:sp>
        <p:nvSpPr>
          <p:cNvPr id="3" name="Zástupný symbol pro obsah 2"/>
          <p:cNvSpPr>
            <a:spLocks noGrp="1"/>
          </p:cNvSpPr>
          <p:nvPr>
            <p:ph idx="1"/>
          </p:nvPr>
        </p:nvSpPr>
        <p:spPr>
          <a:xfrm>
            <a:off x="457200" y="0"/>
            <a:ext cx="8229600" cy="6957392"/>
          </a:xfrm>
        </p:spPr>
        <p:txBody>
          <a:bodyPr>
            <a:normAutofit fontScale="92500" lnSpcReduction="20000"/>
          </a:bodyPr>
          <a:lstStyle/>
          <a:p>
            <a:pPr marL="0" indent="0">
              <a:buNone/>
            </a:pPr>
            <a:r>
              <a:rPr lang="cs-CZ" b="1" u="sng" dirty="0"/>
              <a:t>Náležitosti podání přihlášky:</a:t>
            </a:r>
            <a:endParaRPr lang="cs-CZ" dirty="0"/>
          </a:p>
          <a:p>
            <a:endParaRPr lang="cs-CZ" dirty="0"/>
          </a:p>
          <a:p>
            <a:r>
              <a:rPr lang="cs-CZ" b="1" dirty="0"/>
              <a:t>řádně vyplněná přihláška ke konkurzu (ke stažení v dokumentech zahraničního oddělení); </a:t>
            </a:r>
            <a:r>
              <a:rPr lang="cs-CZ" b="1" u="sng" dirty="0"/>
              <a:t>přihlášku  (bez příloh) je nutno rovněž odeslat elektronicky  na adresu: </a:t>
            </a:r>
            <a:r>
              <a:rPr lang="cs-CZ" b="1" u="sng" dirty="0" err="1"/>
              <a:t>erasmus</a:t>
            </a:r>
            <a:r>
              <a:rPr lang="cs-CZ" b="1" u="sng" dirty="0"/>
              <a:t> @ prf.cuni.cz, </a:t>
            </a:r>
            <a:r>
              <a:rPr lang="cs-CZ" b="1" dirty="0"/>
              <a:t>nezbytné je také </a:t>
            </a:r>
            <a:r>
              <a:rPr lang="cs-CZ" b="1" u="sng" dirty="0"/>
              <a:t>založení přihlášky do web aplikace UK</a:t>
            </a:r>
            <a:r>
              <a:rPr lang="cs-CZ" b="1" dirty="0"/>
              <a:t>, </a:t>
            </a:r>
            <a:r>
              <a:rPr lang="cs-CZ" b="1" dirty="0" err="1"/>
              <a:t>info</a:t>
            </a:r>
            <a:r>
              <a:rPr lang="cs-CZ" b="1" dirty="0"/>
              <a:t>: </a:t>
            </a:r>
            <a:r>
              <a:rPr lang="cs-CZ" b="1" dirty="0">
                <a:hlinkClick r:id="rId2"/>
              </a:rPr>
              <a:t>http://www.cuni.cz/UK-231.html</a:t>
            </a:r>
            <a:r>
              <a:rPr lang="cs-CZ" b="1" dirty="0"/>
              <a:t> (web aplikace UK bývá spuštěna později),</a:t>
            </a:r>
            <a:endParaRPr lang="cs-CZ" dirty="0"/>
          </a:p>
          <a:p>
            <a:r>
              <a:rPr lang="cs-CZ" b="1" dirty="0"/>
              <a:t>strukturovaný životopis v příslušném cizím jazyce,</a:t>
            </a:r>
            <a:endParaRPr lang="cs-CZ" dirty="0"/>
          </a:p>
          <a:p>
            <a:r>
              <a:rPr lang="cs-CZ" b="1" u="sng" dirty="0"/>
              <a:t>motivační dopis </a:t>
            </a:r>
            <a:r>
              <a:rPr lang="cs-CZ" b="1" dirty="0"/>
              <a:t>v příslušném cizím jazyce výstižně vysvětlující důvody zájmu o zahraniční studium, včetně tématu diplomové práce, popř. disertační práce, apod.,</a:t>
            </a:r>
            <a:endParaRPr lang="cs-CZ" dirty="0"/>
          </a:p>
          <a:p>
            <a:r>
              <a:rPr lang="cs-CZ" b="1" dirty="0"/>
              <a:t>seznam prostudované cizojazyčné odborné právnické literatury k předmětům, které mají být hlavní náplní studia v zahraničí,</a:t>
            </a:r>
            <a:endParaRPr lang="cs-CZ" dirty="0"/>
          </a:p>
          <a:p>
            <a:r>
              <a:rPr lang="cs-CZ" b="1" u="sng" dirty="0"/>
              <a:t>přehled návštěv kurzů a výběrových předmětů vyučovaných na PF v cizím jazyce </a:t>
            </a:r>
            <a:r>
              <a:rPr lang="cs-CZ" b="1" dirty="0"/>
              <a:t>(účast na alespoň jednom kurzu vyučovaném v příslušném jazyce je u studentů ucházejících se o zahraniční studijní pobyty předpokládána), </a:t>
            </a:r>
            <a:r>
              <a:rPr lang="cs-CZ" b="1" dirty="0" err="1"/>
              <a:t>moot</a:t>
            </a:r>
            <a:r>
              <a:rPr lang="cs-CZ" b="1" dirty="0"/>
              <a:t> </a:t>
            </a:r>
            <a:r>
              <a:rPr lang="cs-CZ" b="1" dirty="0" err="1"/>
              <a:t>courtů</a:t>
            </a:r>
            <a:r>
              <a:rPr lang="cs-CZ" b="1" dirty="0"/>
              <a:t>, </a:t>
            </a:r>
            <a:r>
              <a:rPr lang="cs-CZ" b="1" dirty="0" err="1"/>
              <a:t>buddy</a:t>
            </a:r>
            <a:r>
              <a:rPr lang="cs-CZ" b="1" dirty="0"/>
              <a:t> program, SVOČ</a:t>
            </a:r>
          </a:p>
          <a:p>
            <a:r>
              <a:rPr lang="cs-CZ" b="1" dirty="0"/>
              <a:t>Vymezení, zda chcete vyjet na AR, ZS nebo LS</a:t>
            </a:r>
            <a:endParaRPr lang="cs-CZ" dirty="0"/>
          </a:p>
        </p:txBody>
      </p:sp>
    </p:spTree>
    <p:extLst>
      <p:ext uri="{BB962C8B-B14F-4D97-AF65-F5344CB8AC3E}">
        <p14:creationId xmlns:p14="http://schemas.microsoft.com/office/powerpoint/2010/main" val="507502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45719"/>
          </a:xfrm>
        </p:spPr>
        <p:txBody>
          <a:bodyPr/>
          <a:lstStyle/>
          <a:p>
            <a:endParaRPr lang="cs-CZ" dirty="0"/>
          </a:p>
        </p:txBody>
      </p:sp>
      <p:sp>
        <p:nvSpPr>
          <p:cNvPr id="3" name="Zástupný symbol pro obsah 2"/>
          <p:cNvSpPr>
            <a:spLocks noGrp="1"/>
          </p:cNvSpPr>
          <p:nvPr>
            <p:ph idx="1"/>
          </p:nvPr>
        </p:nvSpPr>
        <p:spPr>
          <a:xfrm>
            <a:off x="457200" y="44624"/>
            <a:ext cx="8229600" cy="6081539"/>
          </a:xfrm>
        </p:spPr>
        <p:txBody>
          <a:bodyPr>
            <a:normAutofit fontScale="85000" lnSpcReduction="20000"/>
          </a:bodyPr>
          <a:lstStyle/>
          <a:p>
            <a:r>
              <a:rPr lang="cs-CZ" b="1" dirty="0"/>
              <a:t>doklad o jazykových předpokladech (např. vysvědčení o zkouškách Cambridge, TOEFL, Goethe Institut apod.) v příslušném cizím  jazyce – není podmínkou pro výběrové řízení na PF UK, avšak </a:t>
            </a:r>
            <a:r>
              <a:rPr lang="cs-CZ" b="1" u="sng" dirty="0"/>
              <a:t>některé univerzity certifikát vyžadují </a:t>
            </a:r>
            <a:r>
              <a:rPr lang="cs-CZ" b="1" dirty="0"/>
              <a:t>- nutno zjistit na stránkách příslušné univerzity (např. UNI </a:t>
            </a:r>
            <a:r>
              <a:rPr lang="cs-CZ" b="1" dirty="0" err="1"/>
              <a:t>Gent</a:t>
            </a:r>
            <a:r>
              <a:rPr lang="cs-CZ" b="1" dirty="0"/>
              <a:t>),</a:t>
            </a:r>
            <a:endParaRPr lang="cs-CZ" dirty="0"/>
          </a:p>
          <a:p>
            <a:r>
              <a:rPr lang="cs-CZ" b="1" dirty="0"/>
              <a:t>doporučení alespoň jednoho učitele z odborné katedry (mimo katedru jazyků a KTV, u doktorandů od školitele) v češtině a v příslušném  cizím jazyce (do příslušného cizího jazyka si přeloží student sám). </a:t>
            </a:r>
            <a:endParaRPr lang="cs-CZ" dirty="0"/>
          </a:p>
          <a:p>
            <a:r>
              <a:rPr lang="cs-CZ" b="1" u="sng" dirty="0"/>
              <a:t>Přihlášku je možné podat do více jazykových oblastí</a:t>
            </a:r>
            <a:r>
              <a:rPr lang="cs-CZ" b="1" dirty="0"/>
              <a:t>, samozřejmě vždy samostatnou složku v příslušném jazyce.</a:t>
            </a:r>
            <a:endParaRPr lang="cs-CZ" dirty="0"/>
          </a:p>
          <a:p>
            <a:r>
              <a:rPr lang="cs-CZ" b="1" u="sng" dirty="0"/>
              <a:t>Poznámka</a:t>
            </a:r>
            <a:r>
              <a:rPr lang="cs-CZ" b="1" dirty="0"/>
              <a:t>: Mimo 27 členských zemí EU studijní programy nabízejí země Evropského hospodářského prostoru (Norsko, Island, Lichtenštejnsko). Tyto programy mají své specifické požadavky a rozdílné termíny přihlášek. Blíže viz: </a:t>
            </a:r>
            <a:r>
              <a:rPr lang="cs-CZ" b="1" dirty="0">
                <a:hlinkClick r:id="rId2"/>
              </a:rPr>
              <a:t>http://www.naep.cz</a:t>
            </a:r>
            <a:r>
              <a:rPr lang="cs-CZ" b="1" dirty="0"/>
              <a:t>; i zde musí studenti projít výběrovým řízením.</a:t>
            </a:r>
            <a:endParaRPr lang="cs-CZ" dirty="0"/>
          </a:p>
          <a:p>
            <a:r>
              <a:rPr lang="cs-CZ" b="1" u="sng" dirty="0"/>
              <a:t>Upozornění</a:t>
            </a:r>
            <a:r>
              <a:rPr lang="cs-CZ" b="1" dirty="0"/>
              <a:t>: přehled studijních výsledků bude na studijním oddělení vyžádán hromadně pro všechny přihlášené studenty pracovnicí odd. Erasmus, tzn., </a:t>
            </a:r>
            <a:r>
              <a:rPr lang="cs-CZ" b="1" u="sng" dirty="0"/>
              <a:t>student si o výpis známek sám nežádá</a:t>
            </a:r>
            <a:r>
              <a:rPr lang="cs-CZ" b="1" dirty="0"/>
              <a:t>.</a:t>
            </a:r>
            <a:endParaRPr lang="cs-CZ" dirty="0"/>
          </a:p>
          <a:p>
            <a:endParaRPr lang="cs-CZ" dirty="0"/>
          </a:p>
        </p:txBody>
      </p:sp>
    </p:spTree>
    <p:extLst>
      <p:ext uri="{BB962C8B-B14F-4D97-AF65-F5344CB8AC3E}">
        <p14:creationId xmlns:p14="http://schemas.microsoft.com/office/powerpoint/2010/main" val="242627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Pohovor</a:t>
            </a:r>
          </a:p>
        </p:txBody>
      </p:sp>
      <p:sp>
        <p:nvSpPr>
          <p:cNvPr id="3" name="Zástupný symbol pro obsah 2"/>
          <p:cNvSpPr>
            <a:spLocks noGrp="1"/>
          </p:cNvSpPr>
          <p:nvPr>
            <p:ph idx="1"/>
          </p:nvPr>
        </p:nvSpPr>
        <p:spPr/>
        <p:txBody>
          <a:bodyPr>
            <a:normAutofit/>
          </a:bodyPr>
          <a:lstStyle/>
          <a:p>
            <a:pPr marL="0" indent="0">
              <a:buNone/>
            </a:pPr>
            <a:r>
              <a:rPr lang="cs-CZ" b="1" u="sng" dirty="0"/>
              <a:t>Pohovor před komisí </a:t>
            </a:r>
          </a:p>
          <a:p>
            <a:r>
              <a:rPr lang="cs-CZ" dirty="0"/>
              <a:t>Výběr termínu pohovoru, výběr univerzit</a:t>
            </a:r>
          </a:p>
          <a:p>
            <a:pPr marL="0" indent="0">
              <a:buNone/>
            </a:pPr>
            <a:endParaRPr lang="cs-CZ" dirty="0"/>
          </a:p>
          <a:p>
            <a:r>
              <a:rPr lang="cs-CZ" dirty="0"/>
              <a:t>Studijní motivace (diplomka?)</a:t>
            </a:r>
          </a:p>
          <a:p>
            <a:endParaRPr lang="cs-CZ" dirty="0"/>
          </a:p>
          <a:p>
            <a:r>
              <a:rPr lang="cs-CZ" dirty="0"/>
              <a:t>Vystupování</a:t>
            </a:r>
          </a:p>
          <a:p>
            <a:endParaRPr lang="cs-CZ" dirty="0"/>
          </a:p>
          <a:p>
            <a:r>
              <a:rPr lang="cs-CZ" dirty="0"/>
              <a:t>Prospěch</a:t>
            </a:r>
          </a:p>
          <a:p>
            <a:endParaRPr lang="cs-CZ" dirty="0"/>
          </a:p>
          <a:p>
            <a:r>
              <a:rPr lang="cs-CZ" dirty="0"/>
              <a:t>Nebát se mluvit</a:t>
            </a:r>
          </a:p>
        </p:txBody>
      </p:sp>
    </p:spTree>
    <p:extLst>
      <p:ext uri="{BB962C8B-B14F-4D97-AF65-F5344CB8AC3E}">
        <p14:creationId xmlns:p14="http://schemas.microsoft.com/office/powerpoint/2010/main" val="393232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Během Erasmu</a:t>
            </a:r>
          </a:p>
        </p:txBody>
      </p:sp>
      <p:sp>
        <p:nvSpPr>
          <p:cNvPr id="3" name="Zástupný symbol pro obsah 2"/>
          <p:cNvSpPr>
            <a:spLocks noGrp="1"/>
          </p:cNvSpPr>
          <p:nvPr>
            <p:ph idx="1"/>
          </p:nvPr>
        </p:nvSpPr>
        <p:spPr/>
        <p:txBody>
          <a:bodyPr>
            <a:normAutofit fontScale="70000" lnSpcReduction="20000"/>
          </a:bodyPr>
          <a:lstStyle/>
          <a:p>
            <a:r>
              <a:rPr lang="cs-CZ" dirty="0"/>
              <a:t>2 x 30 = 60 ECTS kreditů</a:t>
            </a:r>
          </a:p>
          <a:p>
            <a:endParaRPr lang="cs-CZ" dirty="0"/>
          </a:p>
          <a:p>
            <a:r>
              <a:rPr lang="cs-CZ" dirty="0"/>
              <a:t>Náklady vs. Výše stipendia (2021/2022):</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b="1" u="sng" dirty="0"/>
              <a:t>Dva semestry </a:t>
            </a:r>
            <a:r>
              <a:rPr lang="cs-CZ" dirty="0"/>
              <a:t>vs. jeden semestr</a:t>
            </a:r>
          </a:p>
          <a:p>
            <a:endParaRPr lang="cs-CZ" dirty="0"/>
          </a:p>
          <a:p>
            <a:r>
              <a:rPr lang="cs-CZ" dirty="0"/>
              <a:t>Diplomová práce</a:t>
            </a:r>
          </a:p>
          <a:p>
            <a:endParaRPr lang="cs-CZ" dirty="0"/>
          </a:p>
          <a:p>
            <a:r>
              <a:rPr lang="cs-CZ" dirty="0"/>
              <a:t>Co a jak studovat? </a:t>
            </a:r>
            <a:r>
              <a:rPr lang="cs-CZ" dirty="0">
                <a:sym typeface="Wingdings" panose="05000000000000000000" pitchFamily="2" charset="2"/>
              </a:rPr>
              <a:t> Zkusit si něco nového (</a:t>
            </a:r>
            <a:r>
              <a:rPr lang="cs-CZ" dirty="0" err="1">
                <a:sym typeface="Wingdings" panose="05000000000000000000" pitchFamily="2" charset="2"/>
              </a:rPr>
              <a:t>moot</a:t>
            </a:r>
            <a:r>
              <a:rPr lang="cs-CZ" dirty="0">
                <a:sym typeface="Wingdings" panose="05000000000000000000" pitchFamily="2" charset="2"/>
              </a:rPr>
              <a:t> </a:t>
            </a:r>
            <a:r>
              <a:rPr lang="cs-CZ" dirty="0" err="1">
                <a:sym typeface="Wingdings" panose="05000000000000000000" pitchFamily="2" charset="2"/>
              </a:rPr>
              <a:t>court</a:t>
            </a:r>
            <a:r>
              <a:rPr lang="cs-CZ" dirty="0">
                <a:sym typeface="Wingdings" panose="05000000000000000000" pitchFamily="2" charset="2"/>
              </a:rPr>
              <a:t> atp., průběžná příprava na výuku)</a:t>
            </a:r>
          </a:p>
          <a:p>
            <a:endParaRPr lang="cs-CZ" dirty="0">
              <a:sym typeface="Wingdings" panose="05000000000000000000" pitchFamily="2" charset="2"/>
            </a:endParaRPr>
          </a:p>
          <a:p>
            <a:endParaRPr lang="cs-CZ" dirty="0"/>
          </a:p>
        </p:txBody>
      </p:sp>
      <p:graphicFrame>
        <p:nvGraphicFramePr>
          <p:cNvPr id="4" name="Tabulka 3">
            <a:extLst>
              <a:ext uri="{FF2B5EF4-FFF2-40B4-BE49-F238E27FC236}">
                <a16:creationId xmlns:a16="http://schemas.microsoft.com/office/drawing/2014/main" id="{E725FD51-66BB-460F-8C56-1D21AF192C27}"/>
              </a:ext>
            </a:extLst>
          </p:cNvPr>
          <p:cNvGraphicFramePr>
            <a:graphicFrameLocks noGrp="1"/>
          </p:cNvGraphicFramePr>
          <p:nvPr>
            <p:extLst>
              <p:ext uri="{D42A27DB-BD31-4B8C-83A1-F6EECF244321}">
                <p14:modId xmlns:p14="http://schemas.microsoft.com/office/powerpoint/2010/main" val="3585453625"/>
              </p:ext>
            </p:extLst>
          </p:nvPr>
        </p:nvGraphicFramePr>
        <p:xfrm>
          <a:off x="899592" y="2485072"/>
          <a:ext cx="5702300" cy="1887855"/>
        </p:xfrm>
        <a:graphic>
          <a:graphicData uri="http://schemas.openxmlformats.org/drawingml/2006/table">
            <a:tbl>
              <a:tblPr>
                <a:tableStyleId>{5C22544A-7EE6-4342-B048-85BDC9FD1C3A}</a:tableStyleId>
              </a:tblPr>
              <a:tblGrid>
                <a:gridCol w="3414399">
                  <a:extLst>
                    <a:ext uri="{9D8B030D-6E8A-4147-A177-3AD203B41FA5}">
                      <a16:colId xmlns:a16="http://schemas.microsoft.com/office/drawing/2014/main" val="1328835564"/>
                    </a:ext>
                  </a:extLst>
                </a:gridCol>
                <a:gridCol w="1307372">
                  <a:extLst>
                    <a:ext uri="{9D8B030D-6E8A-4147-A177-3AD203B41FA5}">
                      <a16:colId xmlns:a16="http://schemas.microsoft.com/office/drawing/2014/main" val="3218163537"/>
                    </a:ext>
                  </a:extLst>
                </a:gridCol>
                <a:gridCol w="980529">
                  <a:extLst>
                    <a:ext uri="{9D8B030D-6E8A-4147-A177-3AD203B41FA5}">
                      <a16:colId xmlns:a16="http://schemas.microsoft.com/office/drawing/2014/main" val="4216098997"/>
                    </a:ext>
                  </a:extLst>
                </a:gridCol>
              </a:tblGrid>
              <a:tr h="190500">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Výše stipendia</a:t>
                      </a:r>
                      <a:endParaRPr lang="cs-CZ"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31108736"/>
                  </a:ext>
                </a:extLst>
              </a:tr>
              <a:tr h="200025">
                <a:tc>
                  <a:txBody>
                    <a:bodyPr/>
                    <a:lstStyle/>
                    <a:p>
                      <a:pPr algn="l" fontAlgn="b"/>
                      <a:r>
                        <a:rPr lang="cs-CZ" sz="1100" u="none" strike="noStrike" dirty="0">
                          <a:effectLst/>
                        </a:rPr>
                        <a:t>Státy</a:t>
                      </a:r>
                      <a:endParaRPr lang="cs-CZ"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Studijní pobyt</a:t>
                      </a:r>
                      <a:endParaRPr lang="cs-CZ"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Praktická stáž</a:t>
                      </a:r>
                      <a:endParaRPr lang="cs-CZ"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43638055"/>
                  </a:ext>
                </a:extLst>
              </a:tr>
              <a:tr h="190500">
                <a:tc>
                  <a:txBody>
                    <a:bodyPr/>
                    <a:lstStyle/>
                    <a:p>
                      <a:pPr algn="l" fontAlgn="b"/>
                      <a:r>
                        <a:rPr lang="cs-CZ" sz="1100" u="none" strike="noStrike">
                          <a:effectLst/>
                        </a:rPr>
                        <a:t>Dánsko, Finsko, Island, Irsko, Lichtenštejnsko,</a:t>
                      </a:r>
                      <a:endParaRPr lang="cs-CZ" sz="1100" b="0" i="0" u="none" strike="noStrike">
                        <a:solidFill>
                          <a:srgbClr val="000000"/>
                        </a:solidFill>
                        <a:effectLst/>
                        <a:latin typeface="Calibri" panose="020F0502020204030204" pitchFamily="34" charset="0"/>
                      </a:endParaRPr>
                    </a:p>
                  </a:txBody>
                  <a:tcPr marL="9525" marR="9525" marT="9525" marB="0" anchor="b"/>
                </a:tc>
                <a:tc rowSpan="4">
                  <a:txBody>
                    <a:bodyPr/>
                    <a:lstStyle/>
                    <a:p>
                      <a:pPr algn="ctr" fontAlgn="ctr"/>
                      <a:r>
                        <a:rPr lang="cs-CZ" sz="1100" u="none" strike="noStrike">
                          <a:effectLst/>
                        </a:rPr>
                        <a:t>600 EUR/měsíc</a:t>
                      </a:r>
                      <a:endParaRPr lang="cs-CZ" sz="1100" b="0" i="0" u="none" strike="noStrike">
                        <a:solidFill>
                          <a:srgbClr val="000000"/>
                        </a:solidFill>
                        <a:effectLst/>
                        <a:latin typeface="Calibri" panose="020F0502020204030204" pitchFamily="34" charset="0"/>
                      </a:endParaRPr>
                    </a:p>
                  </a:txBody>
                  <a:tcPr marL="9525" marR="9525" marT="9525" marB="0" anchor="ctr"/>
                </a:tc>
                <a:tc rowSpan="4">
                  <a:txBody>
                    <a:bodyPr/>
                    <a:lstStyle/>
                    <a:p>
                      <a:pPr algn="ctr" fontAlgn="ctr"/>
                      <a:r>
                        <a:rPr lang="cs-CZ" sz="1100" u="none" strike="noStrike">
                          <a:effectLst/>
                        </a:rPr>
                        <a:t>750 EUR/měsíc</a:t>
                      </a:r>
                      <a:endParaRPr lang="cs-CZ"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51087448"/>
                  </a:ext>
                </a:extLst>
              </a:tr>
              <a:tr h="190500">
                <a:tc>
                  <a:txBody>
                    <a:bodyPr/>
                    <a:lstStyle/>
                    <a:p>
                      <a:pPr algn="l" fontAlgn="b"/>
                      <a:r>
                        <a:rPr lang="cs-CZ" sz="1100" u="none" strike="noStrike">
                          <a:effectLst/>
                        </a:rPr>
                        <a:t>Lucembursko, Norsko, Švédsko</a:t>
                      </a:r>
                      <a:endParaRPr lang="cs-CZ" sz="1100" b="0" i="0" u="none" strike="noStrike">
                        <a:solidFill>
                          <a:srgbClr val="000000"/>
                        </a:solidFill>
                        <a:effectLst/>
                        <a:latin typeface="Calibri" panose="020F0502020204030204" pitchFamily="34" charset="0"/>
                      </a:endParaRPr>
                    </a:p>
                  </a:txBody>
                  <a:tcPr marL="9525" marR="9525" marT="9525" marB="0" anchor="b"/>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425671268"/>
                  </a:ext>
                </a:extLst>
              </a:tr>
              <a:tr h="190500">
                <a:tc>
                  <a:txBody>
                    <a:bodyPr/>
                    <a:lstStyle/>
                    <a:p>
                      <a:pPr algn="l" fontAlgn="b"/>
                      <a:r>
                        <a:rPr lang="cs-CZ" sz="1100" u="none" strike="noStrike">
                          <a:effectLst/>
                        </a:rPr>
                        <a:t>Belgie, Francie, Itálie, Kypr, Malta, Německo,</a:t>
                      </a:r>
                      <a:endParaRPr lang="cs-CZ" sz="1100" b="0" i="0" u="none" strike="noStrike">
                        <a:solidFill>
                          <a:srgbClr val="000000"/>
                        </a:solidFill>
                        <a:effectLst/>
                        <a:latin typeface="Calibri" panose="020F0502020204030204" pitchFamily="34" charset="0"/>
                      </a:endParaRPr>
                    </a:p>
                  </a:txBody>
                  <a:tcPr marL="9525" marR="9525" marT="9525" marB="0" anchor="b"/>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3748028017"/>
                  </a:ext>
                </a:extLst>
              </a:tr>
              <a:tr h="200025">
                <a:tc>
                  <a:txBody>
                    <a:bodyPr/>
                    <a:lstStyle/>
                    <a:p>
                      <a:pPr algn="l" fontAlgn="b"/>
                      <a:r>
                        <a:rPr lang="cs-CZ" sz="1100" u="none" strike="noStrike">
                          <a:effectLst/>
                        </a:rPr>
                        <a:t>Nizozemsko, Portugalsko, Rakousko, Řecko, Španělsko</a:t>
                      </a:r>
                      <a:endParaRPr lang="cs-CZ" sz="1100" b="0" i="0" u="none" strike="noStrike">
                        <a:solidFill>
                          <a:srgbClr val="000000"/>
                        </a:solidFill>
                        <a:effectLst/>
                        <a:latin typeface="Calibri" panose="020F0502020204030204" pitchFamily="34" charset="0"/>
                      </a:endParaRPr>
                    </a:p>
                  </a:txBody>
                  <a:tcPr marL="9525" marR="9525" marT="9525" marB="0" anchor="b"/>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902704812"/>
                  </a:ext>
                </a:extLst>
              </a:tr>
              <a:tr h="190500">
                <a:tc>
                  <a:txBody>
                    <a:bodyPr/>
                    <a:lstStyle/>
                    <a:p>
                      <a:pPr algn="l" fontAlgn="b"/>
                      <a:r>
                        <a:rPr lang="cs-CZ" sz="1100" u="none" strike="noStrike">
                          <a:effectLst/>
                        </a:rPr>
                        <a:t>Bulharsko, Chorvatsko, Estonsko, Maďarsko,</a:t>
                      </a:r>
                      <a:endParaRPr lang="cs-CZ" sz="1100" b="0" i="0" u="none" strike="noStrike">
                        <a:solidFill>
                          <a:srgbClr val="000000"/>
                        </a:solidFill>
                        <a:effectLst/>
                        <a:latin typeface="Calibri" panose="020F0502020204030204" pitchFamily="34" charset="0"/>
                      </a:endParaRPr>
                    </a:p>
                  </a:txBody>
                  <a:tcPr marL="9525" marR="9525" marT="9525" marB="0" anchor="b"/>
                </a:tc>
                <a:tc rowSpan="3">
                  <a:txBody>
                    <a:bodyPr/>
                    <a:lstStyle/>
                    <a:p>
                      <a:pPr algn="ctr" fontAlgn="ctr"/>
                      <a:r>
                        <a:rPr lang="cs-CZ" sz="1100" u="none" strike="noStrike">
                          <a:effectLst/>
                        </a:rPr>
                        <a:t>480 EUR/měsíc</a:t>
                      </a:r>
                      <a:endParaRPr lang="cs-CZ" sz="1100" b="0" i="0" u="none" strike="noStrike">
                        <a:solidFill>
                          <a:srgbClr val="000000"/>
                        </a:solidFill>
                        <a:effectLst/>
                        <a:latin typeface="Calibri" panose="020F0502020204030204" pitchFamily="34" charset="0"/>
                      </a:endParaRPr>
                    </a:p>
                  </a:txBody>
                  <a:tcPr marL="9525" marR="9525" marT="9525" marB="0" anchor="ctr"/>
                </a:tc>
                <a:tc rowSpan="3">
                  <a:txBody>
                    <a:bodyPr/>
                    <a:lstStyle/>
                    <a:p>
                      <a:pPr algn="ctr" fontAlgn="ctr"/>
                      <a:r>
                        <a:rPr lang="cs-CZ" sz="1100" u="none" strike="noStrike">
                          <a:effectLst/>
                        </a:rPr>
                        <a:t>630 EUR/měsíc</a:t>
                      </a:r>
                      <a:endParaRPr lang="cs-CZ"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6539613"/>
                  </a:ext>
                </a:extLst>
              </a:tr>
              <a:tr h="190500">
                <a:tc>
                  <a:txBody>
                    <a:bodyPr/>
                    <a:lstStyle/>
                    <a:p>
                      <a:pPr algn="l" fontAlgn="b"/>
                      <a:r>
                        <a:rPr lang="cs-CZ" sz="1100" u="none" strike="noStrike">
                          <a:effectLst/>
                        </a:rPr>
                        <a:t>Lotyšsko, Litva, Polsko, Rumunsko, Srbsko,</a:t>
                      </a:r>
                      <a:endParaRPr lang="cs-CZ" sz="1100" b="0" i="0" u="none" strike="noStrike">
                        <a:solidFill>
                          <a:srgbClr val="000000"/>
                        </a:solidFill>
                        <a:effectLst/>
                        <a:latin typeface="Calibri" panose="020F0502020204030204" pitchFamily="34" charset="0"/>
                      </a:endParaRPr>
                    </a:p>
                  </a:txBody>
                  <a:tcPr marL="9525" marR="9525" marT="9525" marB="0" anchor="b"/>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842758510"/>
                  </a:ext>
                </a:extLst>
              </a:tr>
              <a:tr h="200025">
                <a:tc>
                  <a:txBody>
                    <a:bodyPr/>
                    <a:lstStyle/>
                    <a:p>
                      <a:pPr algn="l" fontAlgn="b"/>
                      <a:r>
                        <a:rPr lang="nn-NO" sz="1100" u="none" strike="noStrike" dirty="0">
                          <a:effectLst/>
                        </a:rPr>
                        <a:t>Slovinsko, Slovensko, Severní Makedonie, Turecko</a:t>
                      </a:r>
                      <a:endParaRPr lang="nn-NO" sz="1100" b="0" i="0" u="none" strike="noStrike" dirty="0">
                        <a:solidFill>
                          <a:srgbClr val="000000"/>
                        </a:solidFill>
                        <a:effectLst/>
                        <a:latin typeface="Calibri" panose="020F0502020204030204" pitchFamily="34" charset="0"/>
                      </a:endParaRPr>
                    </a:p>
                  </a:txBody>
                  <a:tcPr marL="9525" marR="9525" marT="9525" marB="0" anchor="b"/>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3373766331"/>
                  </a:ext>
                </a:extLst>
              </a:tr>
            </a:tbl>
          </a:graphicData>
        </a:graphic>
      </p:graphicFrame>
    </p:spTree>
    <p:extLst>
      <p:ext uri="{BB962C8B-B14F-4D97-AF65-F5344CB8AC3E}">
        <p14:creationId xmlns:p14="http://schemas.microsoft.com/office/powerpoint/2010/main" val="47779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8BEF2F-8A9A-4F7C-A31A-455444FF774A}"/>
              </a:ext>
            </a:extLst>
          </p:cNvPr>
          <p:cNvSpPr>
            <a:spLocks noGrp="1"/>
          </p:cNvSpPr>
          <p:nvPr>
            <p:ph type="title"/>
          </p:nvPr>
        </p:nvSpPr>
        <p:spPr/>
        <p:txBody>
          <a:bodyPr/>
          <a:lstStyle/>
          <a:p>
            <a:r>
              <a:rPr lang="cs-CZ" dirty="0"/>
              <a:t>Po Erasmu</a:t>
            </a:r>
          </a:p>
        </p:txBody>
      </p:sp>
      <p:sp>
        <p:nvSpPr>
          <p:cNvPr id="3" name="Zástupný symbol pro obsah 2">
            <a:extLst>
              <a:ext uri="{FF2B5EF4-FFF2-40B4-BE49-F238E27FC236}">
                <a16:creationId xmlns:a16="http://schemas.microsoft.com/office/drawing/2014/main" id="{A6FEC7DF-7ABB-44C1-84BA-91A4F55D06F8}"/>
              </a:ext>
            </a:extLst>
          </p:cNvPr>
          <p:cNvSpPr>
            <a:spLocks noGrp="1"/>
          </p:cNvSpPr>
          <p:nvPr>
            <p:ph idx="1"/>
          </p:nvPr>
        </p:nvSpPr>
        <p:spPr/>
        <p:txBody>
          <a:bodyPr/>
          <a:lstStyle/>
          <a:p>
            <a:r>
              <a:rPr lang="cs-CZ" dirty="0"/>
              <a:t>Vyřízení </a:t>
            </a:r>
            <a:r>
              <a:rPr lang="cs-CZ" dirty="0" err="1"/>
              <a:t>popříjezdových</a:t>
            </a:r>
            <a:r>
              <a:rPr lang="cs-CZ" dirty="0"/>
              <a:t> formalit:</a:t>
            </a:r>
          </a:p>
          <a:p>
            <a:endParaRPr lang="cs-CZ" dirty="0"/>
          </a:p>
          <a:p>
            <a:pPr lvl="1"/>
            <a:r>
              <a:rPr lang="cs-CZ" dirty="0" err="1"/>
              <a:t>Confirmation</a:t>
            </a:r>
            <a:r>
              <a:rPr lang="cs-CZ" dirty="0"/>
              <a:t> </a:t>
            </a:r>
            <a:r>
              <a:rPr lang="cs-CZ" dirty="0" err="1"/>
              <a:t>of</a:t>
            </a:r>
            <a:r>
              <a:rPr lang="cs-CZ" dirty="0"/>
              <a:t> Study Period</a:t>
            </a:r>
          </a:p>
          <a:p>
            <a:pPr lvl="1"/>
            <a:endParaRPr lang="cs-CZ" dirty="0"/>
          </a:p>
          <a:p>
            <a:pPr lvl="1"/>
            <a:r>
              <a:rPr lang="cs-CZ" dirty="0" err="1"/>
              <a:t>Transcript</a:t>
            </a:r>
            <a:r>
              <a:rPr lang="cs-CZ" dirty="0"/>
              <a:t> </a:t>
            </a:r>
            <a:r>
              <a:rPr lang="cs-CZ" dirty="0" err="1"/>
              <a:t>of</a:t>
            </a:r>
            <a:r>
              <a:rPr lang="cs-CZ" dirty="0"/>
              <a:t> </a:t>
            </a:r>
            <a:r>
              <a:rPr lang="cs-CZ" dirty="0" err="1"/>
              <a:t>Records</a:t>
            </a:r>
            <a:endParaRPr lang="cs-CZ" dirty="0"/>
          </a:p>
          <a:p>
            <a:pPr lvl="1"/>
            <a:endParaRPr lang="cs-CZ" dirty="0"/>
          </a:p>
          <a:p>
            <a:pPr lvl="1"/>
            <a:r>
              <a:rPr lang="cs-CZ" dirty="0"/>
              <a:t>Závěrečná zpráva + jazykový test</a:t>
            </a:r>
          </a:p>
        </p:txBody>
      </p:sp>
    </p:spTree>
    <p:extLst>
      <p:ext uri="{BB962C8B-B14F-4D97-AF65-F5344CB8AC3E}">
        <p14:creationId xmlns:p14="http://schemas.microsoft.com/office/powerpoint/2010/main" val="747135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b="1" dirty="0"/>
              <a:t>Uznávání kreditů po návratu – Čl. 56 </a:t>
            </a:r>
            <a:r>
              <a:rPr lang="cs-CZ" sz="2400" b="1"/>
              <a:t>a 57 </a:t>
            </a:r>
            <a:r>
              <a:rPr lang="cs-CZ" sz="2400" b="1" dirty="0"/>
              <a:t>Pravidel pro </a:t>
            </a:r>
            <a:r>
              <a:rPr lang="cs-CZ" sz="2400" b="1"/>
              <a:t>organizaci studia na PF UK</a:t>
            </a:r>
            <a:endParaRPr lang="cs-CZ" sz="2400" b="1" dirty="0"/>
          </a:p>
        </p:txBody>
      </p:sp>
      <p:sp>
        <p:nvSpPr>
          <p:cNvPr id="3" name="Zástupný symbol pro obsah 2"/>
          <p:cNvSpPr>
            <a:spLocks noGrp="1"/>
          </p:cNvSpPr>
          <p:nvPr>
            <p:ph idx="1"/>
          </p:nvPr>
        </p:nvSpPr>
        <p:spPr/>
        <p:txBody>
          <a:bodyPr>
            <a:normAutofit/>
          </a:bodyPr>
          <a:lstStyle/>
          <a:p>
            <a:r>
              <a:rPr lang="cs-CZ" dirty="0"/>
              <a:t>Čl. 56 – </a:t>
            </a:r>
            <a:r>
              <a:rPr lang="cs-CZ" b="1" dirty="0"/>
              <a:t>povinné předměty  </a:t>
            </a:r>
            <a:r>
              <a:rPr lang="cs-CZ" dirty="0"/>
              <a:t>+ </a:t>
            </a:r>
            <a:r>
              <a:rPr lang="cs-CZ" b="1" dirty="0"/>
              <a:t>povinně volitelné předměty</a:t>
            </a:r>
          </a:p>
          <a:p>
            <a:endParaRPr lang="cs-CZ" dirty="0"/>
          </a:p>
          <a:p>
            <a:r>
              <a:rPr lang="cs-CZ" dirty="0"/>
              <a:t>Čl. 57 – </a:t>
            </a:r>
            <a:r>
              <a:rPr lang="cs-CZ" b="1" dirty="0"/>
              <a:t>volitelné předměty</a:t>
            </a:r>
          </a:p>
          <a:p>
            <a:endParaRPr lang="cs-CZ" dirty="0"/>
          </a:p>
          <a:p>
            <a:pPr marL="0" indent="0">
              <a:buNone/>
            </a:pPr>
            <a:endParaRPr lang="cs-CZ" dirty="0"/>
          </a:p>
          <a:p>
            <a:endParaRPr lang="cs-CZ" dirty="0"/>
          </a:p>
        </p:txBody>
      </p:sp>
    </p:spTree>
    <p:extLst>
      <p:ext uri="{BB962C8B-B14F-4D97-AF65-F5344CB8AC3E}">
        <p14:creationId xmlns:p14="http://schemas.microsoft.com/office/powerpoint/2010/main" val="38696470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kutivní">
  <a:themeElements>
    <a:clrScheme name="Exekutivní">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kutivní">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kutivní">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2112</Words>
  <Application>Microsoft Office PowerPoint</Application>
  <PresentationFormat>Předvádění na obrazovce (4:3)</PresentationFormat>
  <Paragraphs>199</Paragraphs>
  <Slides>24</Slides>
  <Notes>12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24</vt:i4>
      </vt:variant>
    </vt:vector>
  </HeadingPairs>
  <TitlesOfParts>
    <vt:vector size="31" baseType="lpstr">
      <vt:lpstr>Arial</vt:lpstr>
      <vt:lpstr>Calibri</vt:lpstr>
      <vt:lpstr>Century Gothic</vt:lpstr>
      <vt:lpstr>Courier New</vt:lpstr>
      <vt:lpstr>Palatino Linotype</vt:lpstr>
      <vt:lpstr>Wingdings</vt:lpstr>
      <vt:lpstr>Exekutivní</vt:lpstr>
      <vt:lpstr>Erasmus program  –  co čekat od výjezdu</vt:lpstr>
      <vt:lpstr>Příprava na výběrové řízení</vt:lpstr>
      <vt:lpstr>Prezentace aplikace PowerPoint</vt:lpstr>
      <vt:lpstr>Prezentace aplikace PowerPoint</vt:lpstr>
      <vt:lpstr>Prezentace aplikace PowerPoint</vt:lpstr>
      <vt:lpstr>Pohovor</vt:lpstr>
      <vt:lpstr>Během Erasmu</vt:lpstr>
      <vt:lpstr>Po Erasmu</vt:lpstr>
      <vt:lpstr>Uznávání kreditů po návratu – Čl. 56 a 57 Pravidel pro organizaci studia na PF UK</vt:lpstr>
      <vt:lpstr>Delší doba studia a výjezd v programu Erasmus, poplatky</vt:lpstr>
      <vt:lpstr>Praktické stáže</vt:lpstr>
      <vt:lpstr>Dlouhodobé výjezdy a přechody mezi akreditacemi</vt:lpstr>
      <vt:lpstr>Otázky???</vt:lpstr>
      <vt:lpstr>Informační zdroje</vt:lpstr>
      <vt:lpstr>DOKUMENTY</vt:lpstr>
      <vt:lpstr>AKCEPTAČNÍ DOPIS nebo potvrzený LA</vt:lpstr>
      <vt:lpstr>Prezentace aplikace PowerPoint</vt:lpstr>
      <vt:lpstr>Účelové stipendium</vt:lpstr>
      <vt:lpstr>ZDRAVOTNÍ POJIŠTĚNÍ</vt:lpstr>
      <vt:lpstr>UZNÁVÁNÍ ZKOUŠEK</vt:lpstr>
      <vt:lpstr>Prezentace aplikace PowerPoint</vt:lpstr>
      <vt:lpstr>DŮLEŽITÉ</vt:lpstr>
      <vt:lpstr>DOKUMENTY, které se odevzdávají po ukončení studia v zahraničí</vt:lpstr>
      <vt:lpstr>Prezentace aplikace PowerPoint</vt:lpstr>
    </vt:vector>
  </TitlesOfParts>
  <Company>Univerzita Karlova v Praze, Právnická Fakulta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program  –  co čekat od výjezdu</dc:title>
  <dc:creator>David Kohout</dc:creator>
  <cp:lastModifiedBy>David Kohout</cp:lastModifiedBy>
  <cp:revision>24</cp:revision>
  <cp:lastPrinted>2013-12-10T08:17:41Z</cp:lastPrinted>
  <dcterms:created xsi:type="dcterms:W3CDTF">2013-12-09T19:35:30Z</dcterms:created>
  <dcterms:modified xsi:type="dcterms:W3CDTF">2021-11-26T09:47:33Z</dcterms:modified>
</cp:coreProperties>
</file>