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2" r:id="rId8"/>
    <p:sldId id="263" r:id="rId9"/>
    <p:sldId id="264"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105" autoAdjust="0"/>
  </p:normalViewPr>
  <p:slideViewPr>
    <p:cSldViewPr snapToGrid="0">
      <p:cViewPr varScale="1">
        <p:scale>
          <a:sx n="71" d="100"/>
          <a:sy n="71" d="100"/>
        </p:scale>
        <p:origin x="20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45A9CB1-C217-418C-9519-D5E995670686}" type="datetimeFigureOut">
              <a:rPr lang="cs-CZ" smtClean="0"/>
              <a:t>26.11.2021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83489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5A9CB1-C217-418C-9519-D5E995670686}" type="datetimeFigureOut">
              <a:rPr lang="cs-CZ" smtClean="0"/>
              <a:t>26.11.2021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103491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5A9CB1-C217-418C-9519-D5E995670686}" type="datetimeFigureOut">
              <a:rPr lang="cs-CZ" smtClean="0"/>
              <a:t>26.11.2021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124643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5A9CB1-C217-418C-9519-D5E995670686}" type="datetimeFigureOut">
              <a:rPr lang="cs-CZ" smtClean="0"/>
              <a:t>26.11.2021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366554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45A9CB1-C217-418C-9519-D5E995670686}" type="datetimeFigureOut">
              <a:rPr lang="cs-CZ" smtClean="0"/>
              <a:t>26.11.2021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383340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45A9CB1-C217-418C-9519-D5E995670686}" type="datetimeFigureOut">
              <a:rPr lang="cs-CZ" smtClean="0"/>
              <a:t>26.11.2021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110598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45A9CB1-C217-418C-9519-D5E995670686}" type="datetimeFigureOut">
              <a:rPr lang="cs-CZ" smtClean="0"/>
              <a:t>26.11.2021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95901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45A9CB1-C217-418C-9519-D5E995670686}" type="datetimeFigureOut">
              <a:rPr lang="cs-CZ" smtClean="0"/>
              <a:t>26.11.2021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319543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45A9CB1-C217-418C-9519-D5E995670686}" type="datetimeFigureOut">
              <a:rPr lang="cs-CZ" smtClean="0"/>
              <a:t>26.11.2021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375735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45A9CB1-C217-418C-9519-D5E995670686}" type="datetimeFigureOut">
              <a:rPr lang="cs-CZ" smtClean="0"/>
              <a:t>26.11.2021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223042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45A9CB1-C217-418C-9519-D5E995670686}" type="datetimeFigureOut">
              <a:rPr lang="cs-CZ" smtClean="0"/>
              <a:t>26.11.2021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B8C8C6-7BA1-41DF-9963-E64808313CDA}" type="slidenum">
              <a:rPr lang="cs-CZ" smtClean="0"/>
              <a:t>‹#›</a:t>
            </a:fld>
            <a:endParaRPr lang="cs-CZ"/>
          </a:p>
        </p:txBody>
      </p:sp>
    </p:spTree>
    <p:extLst>
      <p:ext uri="{BB962C8B-B14F-4D97-AF65-F5344CB8AC3E}">
        <p14:creationId xmlns:p14="http://schemas.microsoft.com/office/powerpoint/2010/main" val="149960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A9CB1-C217-418C-9519-D5E995670686}" type="datetimeFigureOut">
              <a:rPr lang="cs-CZ" smtClean="0"/>
              <a:t>26.11.2021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8C8C6-7BA1-41DF-9963-E64808313CDA}" type="slidenum">
              <a:rPr lang="cs-CZ" smtClean="0"/>
              <a:t>‹#›</a:t>
            </a:fld>
            <a:endParaRPr lang="cs-CZ"/>
          </a:p>
        </p:txBody>
      </p:sp>
    </p:spTree>
    <p:extLst>
      <p:ext uri="{BB962C8B-B14F-4D97-AF65-F5344CB8AC3E}">
        <p14:creationId xmlns:p14="http://schemas.microsoft.com/office/powerpoint/2010/main" val="227744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rf.cuni.cz/" TargetMode="External"/><Relationship Id="rId2" Type="http://schemas.openxmlformats.org/officeDocument/2006/relationships/hyperlink" Target="https://www.facebook.com/InternationalOfficePFUK/" TargetMode="External"/><Relationship Id="rId1" Type="http://schemas.openxmlformats.org/officeDocument/2006/relationships/slideLayout" Target="../slideLayouts/slideLayout2.xml"/><Relationship Id="rId4" Type="http://schemas.openxmlformats.org/officeDocument/2006/relationships/hyperlink" Target="https://cuni.cz/UK-6417.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zs.cz/program/akademicka-informacni-agentura/vyjezdy-pobyty" TargetMode="External"/><Relationship Id="rId2" Type="http://schemas.openxmlformats.org/officeDocument/2006/relationships/hyperlink" Target="https://www.dzs.cz/vyjezdy-poby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Možnosti zahraničních výjezdů mimo program Erasmus+</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946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Přehled</a:t>
            </a:r>
          </a:p>
        </p:txBody>
      </p:sp>
      <p:sp>
        <p:nvSpPr>
          <p:cNvPr id="3" name="Zástupný symbol pro obsah 2"/>
          <p:cNvSpPr>
            <a:spLocks noGrp="1"/>
          </p:cNvSpPr>
          <p:nvPr>
            <p:ph idx="1"/>
          </p:nvPr>
        </p:nvSpPr>
        <p:spPr/>
        <p:txBody>
          <a:bodyPr>
            <a:normAutofit/>
          </a:bodyPr>
          <a:lstStyle/>
          <a:p>
            <a:r>
              <a:rPr lang="cs-CZ" dirty="0"/>
              <a:t>Meziuniverzitní vs. Mezifakultní nabídky</a:t>
            </a:r>
          </a:p>
          <a:p>
            <a:endParaRPr lang="cs-CZ" dirty="0"/>
          </a:p>
          <a:p>
            <a:r>
              <a:rPr lang="cs-CZ" dirty="0"/>
              <a:t>Evropa vs. Mimoevropské destinace</a:t>
            </a:r>
          </a:p>
          <a:p>
            <a:endParaRPr lang="cs-CZ" dirty="0"/>
          </a:p>
          <a:p>
            <a:r>
              <a:rPr lang="cs-CZ" dirty="0"/>
              <a:t>Informování o nabídkách: </a:t>
            </a:r>
            <a:r>
              <a:rPr lang="cs-CZ" dirty="0">
                <a:hlinkClick r:id="rId2"/>
              </a:rPr>
              <a:t>https://www.facebook.com/InternationalOfficePFUK/</a:t>
            </a:r>
            <a:endParaRPr lang="cs-CZ" dirty="0"/>
          </a:p>
          <a:p>
            <a:pPr marL="0" indent="0">
              <a:buNone/>
            </a:pPr>
            <a:r>
              <a:rPr lang="cs-CZ" dirty="0"/>
              <a:t>   </a:t>
            </a:r>
            <a:r>
              <a:rPr lang="cs-CZ" dirty="0">
                <a:hlinkClick r:id="rId3"/>
              </a:rPr>
              <a:t>www.prf.cuni.cz</a:t>
            </a:r>
            <a:r>
              <a:rPr lang="cs-CZ" dirty="0"/>
              <a:t> (aktuality – zahraničí), </a:t>
            </a:r>
            <a:r>
              <a:rPr lang="cs-CZ" dirty="0">
                <a:hlinkClick r:id="rId4"/>
              </a:rPr>
              <a:t>https://cuni.cz/UK-6417.html</a:t>
            </a:r>
            <a:r>
              <a:rPr lang="cs-CZ" dirty="0"/>
              <a:t> (stránky UK)</a:t>
            </a:r>
          </a:p>
        </p:txBody>
      </p:sp>
    </p:spTree>
    <p:extLst>
      <p:ext uri="{BB962C8B-B14F-4D97-AF65-F5344CB8AC3E}">
        <p14:creationId xmlns:p14="http://schemas.microsoft.com/office/powerpoint/2010/main" val="72762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83660F2E-2E4A-467C-BEE8-6391EDA4549F}"/>
              </a:ext>
            </a:extLst>
          </p:cNvPr>
          <p:cNvPicPr>
            <a:picLocks noChangeAspect="1"/>
          </p:cNvPicPr>
          <p:nvPr/>
        </p:nvPicPr>
        <p:blipFill>
          <a:blip r:embed="rId2"/>
          <a:stretch>
            <a:fillRect/>
          </a:stretch>
        </p:blipFill>
        <p:spPr>
          <a:xfrm>
            <a:off x="372564" y="0"/>
            <a:ext cx="11446871" cy="6858000"/>
          </a:xfrm>
          <a:prstGeom prst="rect">
            <a:avLst/>
          </a:prstGeom>
        </p:spPr>
      </p:pic>
      <p:sp>
        <p:nvSpPr>
          <p:cNvPr id="6" name="Ovál 5">
            <a:extLst>
              <a:ext uri="{FF2B5EF4-FFF2-40B4-BE49-F238E27FC236}">
                <a16:creationId xmlns:a16="http://schemas.microsoft.com/office/drawing/2014/main" id="{5C29B8AA-6056-4D2E-AB2E-E9147CD59A96}"/>
              </a:ext>
            </a:extLst>
          </p:cNvPr>
          <p:cNvSpPr/>
          <p:nvPr/>
        </p:nvSpPr>
        <p:spPr>
          <a:xfrm>
            <a:off x="444616" y="-193660"/>
            <a:ext cx="1140903" cy="739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58E8016A-14B9-4AF9-A574-8EB127754AC2}"/>
              </a:ext>
            </a:extLst>
          </p:cNvPr>
          <p:cNvSpPr/>
          <p:nvPr/>
        </p:nvSpPr>
        <p:spPr>
          <a:xfrm>
            <a:off x="3363985" y="4597167"/>
            <a:ext cx="2357307" cy="906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D9ACF911-D922-4F04-BE24-142B5EC1FAAB}"/>
              </a:ext>
            </a:extLst>
          </p:cNvPr>
          <p:cNvSpPr/>
          <p:nvPr/>
        </p:nvSpPr>
        <p:spPr>
          <a:xfrm>
            <a:off x="9437615" y="2055813"/>
            <a:ext cx="2533475" cy="2406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7262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238596" y="648393"/>
            <a:ext cx="10008524" cy="5528570"/>
          </a:xfrm>
          <a:prstGeom prst="rect">
            <a:avLst/>
          </a:prstGeom>
        </p:spPr>
      </p:pic>
    </p:spTree>
    <p:extLst>
      <p:ext uri="{BB962C8B-B14F-4D97-AF65-F5344CB8AC3E}">
        <p14:creationId xmlns:p14="http://schemas.microsoft.com/office/powerpoint/2010/main" val="325878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Meziuniverzitní smlouvy</a:t>
            </a:r>
          </a:p>
        </p:txBody>
      </p:sp>
      <p:sp>
        <p:nvSpPr>
          <p:cNvPr id="3" name="Zástupný symbol pro obsah 2"/>
          <p:cNvSpPr>
            <a:spLocks noGrp="1"/>
          </p:cNvSpPr>
          <p:nvPr>
            <p:ph idx="1"/>
          </p:nvPr>
        </p:nvSpPr>
        <p:spPr/>
        <p:txBody>
          <a:bodyPr>
            <a:normAutofit fontScale="92500" lnSpcReduction="20000"/>
          </a:bodyPr>
          <a:lstStyle/>
          <a:p>
            <a:r>
              <a:rPr lang="cs-CZ" dirty="0"/>
              <a:t>Vymezení fungování meziuniverzitních smluv</a:t>
            </a:r>
          </a:p>
          <a:p>
            <a:endParaRPr lang="cs-CZ" dirty="0"/>
          </a:p>
          <a:p>
            <a:r>
              <a:rPr lang="cs-CZ" dirty="0"/>
              <a:t>Nabízené destinace pro studenty PF UK: Austrálie, Nový Zéland, Rusko, Švýcarsko, Lucembursko, Japonsko, JAR, Kanada, Peru, Mexiko, Izrael</a:t>
            </a:r>
          </a:p>
          <a:p>
            <a:endParaRPr lang="cs-CZ" dirty="0"/>
          </a:p>
          <a:p>
            <a:r>
              <a:rPr lang="cs-CZ" dirty="0"/>
              <a:t>Další nabídky: jazykové kurzy němčiny, stipendijní nabídky SRN/Rakousko (zejména pro doktorandy), meziuniverzitní smlouvy (doktorandi)</a:t>
            </a:r>
          </a:p>
          <a:p>
            <a:endParaRPr lang="cs-CZ" dirty="0"/>
          </a:p>
          <a:p>
            <a:r>
              <a:rPr lang="cs-CZ" dirty="0"/>
              <a:t>Výběrové řízení (3 stupně: PF UK-RUK-zahraniční univerzita) </a:t>
            </a:r>
          </a:p>
          <a:p>
            <a:endParaRPr lang="cs-CZ" dirty="0"/>
          </a:p>
          <a:p>
            <a:r>
              <a:rPr lang="cs-CZ" dirty="0"/>
              <a:t>Financování</a:t>
            </a:r>
          </a:p>
        </p:txBody>
      </p:sp>
    </p:spTree>
    <p:extLst>
      <p:ext uri="{BB962C8B-B14F-4D97-AF65-F5344CB8AC3E}">
        <p14:creationId xmlns:p14="http://schemas.microsoft.com/office/powerpoint/2010/main" val="170876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Mezifakultní dohody</a:t>
            </a:r>
          </a:p>
        </p:txBody>
      </p:sp>
      <p:sp>
        <p:nvSpPr>
          <p:cNvPr id="3" name="Zástupný symbol pro obsah 2"/>
          <p:cNvSpPr>
            <a:spLocks noGrp="1"/>
          </p:cNvSpPr>
          <p:nvPr>
            <p:ph idx="1"/>
          </p:nvPr>
        </p:nvSpPr>
        <p:spPr/>
        <p:txBody>
          <a:bodyPr/>
          <a:lstStyle/>
          <a:p>
            <a:r>
              <a:rPr lang="cs-CZ" dirty="0"/>
              <a:t>Nabízené destinace pro studenty PF UK: USA, Rusko, Čína, Izrael, </a:t>
            </a:r>
            <a:r>
              <a:rPr lang="cs-CZ" dirty="0" err="1"/>
              <a:t>Taiwan</a:t>
            </a:r>
            <a:r>
              <a:rPr lang="cs-CZ" dirty="0"/>
              <a:t>, Kazachstán, Brazílie </a:t>
            </a:r>
          </a:p>
          <a:p>
            <a:endParaRPr lang="cs-CZ" dirty="0"/>
          </a:p>
          <a:p>
            <a:r>
              <a:rPr lang="cs-CZ" dirty="0"/>
              <a:t>Výběrové řízení (2 stupně: PF UK-zahraniční univerzita, specificky NOVA </a:t>
            </a:r>
            <a:r>
              <a:rPr lang="cs-CZ" dirty="0" err="1"/>
              <a:t>Southeastern</a:t>
            </a:r>
            <a:r>
              <a:rPr lang="cs-CZ" dirty="0"/>
              <a:t> University)</a:t>
            </a:r>
          </a:p>
          <a:p>
            <a:endParaRPr lang="cs-CZ" dirty="0"/>
          </a:p>
          <a:p>
            <a:r>
              <a:rPr lang="cs-CZ" dirty="0"/>
              <a:t>Financování</a:t>
            </a:r>
          </a:p>
        </p:txBody>
      </p:sp>
    </p:spTree>
    <p:extLst>
      <p:ext uri="{BB962C8B-B14F-4D97-AF65-F5344CB8AC3E}">
        <p14:creationId xmlns:p14="http://schemas.microsoft.com/office/powerpoint/2010/main" val="16434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38C2E3-287F-423D-B337-6C172AF5C67F}"/>
              </a:ext>
            </a:extLst>
          </p:cNvPr>
          <p:cNvSpPr>
            <a:spLocks noGrp="1"/>
          </p:cNvSpPr>
          <p:nvPr>
            <p:ph type="title"/>
          </p:nvPr>
        </p:nvSpPr>
        <p:spPr/>
        <p:txBody>
          <a:bodyPr/>
          <a:lstStyle/>
          <a:p>
            <a:r>
              <a:rPr lang="cs-CZ" dirty="0"/>
              <a:t>Další možnosti jako „</a:t>
            </a:r>
            <a:r>
              <a:rPr lang="cs-CZ" dirty="0" err="1"/>
              <a:t>freemover</a:t>
            </a:r>
            <a:r>
              <a:rPr lang="cs-CZ" dirty="0"/>
              <a:t>“</a:t>
            </a:r>
          </a:p>
        </p:txBody>
      </p:sp>
      <p:sp>
        <p:nvSpPr>
          <p:cNvPr id="3" name="Zástupný symbol pro obsah 2">
            <a:extLst>
              <a:ext uri="{FF2B5EF4-FFF2-40B4-BE49-F238E27FC236}">
                <a16:creationId xmlns:a16="http://schemas.microsoft.com/office/drawing/2014/main" id="{E7B83E9F-88A8-48D2-8664-0E9AD1751B02}"/>
              </a:ext>
            </a:extLst>
          </p:cNvPr>
          <p:cNvSpPr>
            <a:spLocks noGrp="1"/>
          </p:cNvSpPr>
          <p:nvPr>
            <p:ph idx="1"/>
          </p:nvPr>
        </p:nvSpPr>
        <p:spPr/>
        <p:txBody>
          <a:bodyPr>
            <a:normAutofit fontScale="62500" lnSpcReduction="20000"/>
          </a:bodyPr>
          <a:lstStyle/>
          <a:p>
            <a:r>
              <a:rPr lang="cs-CZ" dirty="0"/>
              <a:t>Přes UK</a:t>
            </a:r>
          </a:p>
          <a:p>
            <a:pPr lvl="1"/>
            <a:r>
              <a:rPr lang="cs-CZ" dirty="0"/>
              <a:t>Fond mobility (jarní termín- cca. březen, podzimní termín – cca. říjen)</a:t>
            </a:r>
          </a:p>
          <a:p>
            <a:pPr lvl="2"/>
            <a:r>
              <a:rPr lang="cs-CZ" dirty="0"/>
              <a:t>studium na zahraniční univerzitě v délce jeden až dva semestry</a:t>
            </a:r>
          </a:p>
          <a:p>
            <a:pPr lvl="2"/>
            <a:r>
              <a:rPr lang="cs-CZ" dirty="0"/>
              <a:t>pobyty zahraničních vysokoškolských nebo vědeckých pracovníků na univerzitě</a:t>
            </a:r>
          </a:p>
          <a:p>
            <a:pPr lvl="2"/>
            <a:r>
              <a:rPr lang="cs-CZ" dirty="0"/>
              <a:t>studium zahraničních studentů na UK</a:t>
            </a:r>
          </a:p>
          <a:p>
            <a:pPr lvl="2"/>
            <a:r>
              <a:rPr lang="cs-CZ" dirty="0"/>
              <a:t>účast na mezinárodních studijních nebo odborných akcích studentů v zahraničí</a:t>
            </a:r>
          </a:p>
          <a:p>
            <a:pPr lvl="2"/>
            <a:r>
              <a:rPr lang="cs-CZ" dirty="0"/>
              <a:t>krátkodobé vědecké a výzkumné pobyty v zahraničí</a:t>
            </a:r>
          </a:p>
          <a:p>
            <a:pPr lvl="1"/>
            <a:r>
              <a:rPr lang="cs-CZ" dirty="0"/>
              <a:t>Point UK</a:t>
            </a:r>
          </a:p>
          <a:p>
            <a:pPr lvl="2"/>
            <a:r>
              <a:rPr lang="cs-CZ" dirty="0"/>
              <a:t>výjezd na letní školy (s výjimkou jazykových pobytů),</a:t>
            </a:r>
          </a:p>
          <a:p>
            <a:pPr lvl="2"/>
            <a:r>
              <a:rPr lang="cs-CZ" dirty="0"/>
              <a:t>krátkodobé neplacené odborné studentské stáže v maximální délce tří týdnů,</a:t>
            </a:r>
          </a:p>
          <a:p>
            <a:pPr lvl="2"/>
            <a:r>
              <a:rPr lang="cs-CZ" dirty="0"/>
              <a:t>mezinárodní soutěže a mistrovství,</a:t>
            </a:r>
          </a:p>
          <a:p>
            <a:pPr lvl="2"/>
            <a:r>
              <a:rPr lang="cs-CZ" dirty="0"/>
              <a:t>studentské konference,</a:t>
            </a:r>
          </a:p>
          <a:p>
            <a:pPr lvl="2"/>
            <a:r>
              <a:rPr lang="cs-CZ" dirty="0"/>
              <a:t>jednání vztahující se k internacionalizaci aktivit univerzity.</a:t>
            </a:r>
          </a:p>
          <a:p>
            <a:r>
              <a:rPr lang="cs-CZ" dirty="0"/>
              <a:t>Přes PF</a:t>
            </a:r>
          </a:p>
          <a:p>
            <a:pPr lvl="1"/>
            <a:r>
              <a:rPr lang="cs-CZ" dirty="0"/>
              <a:t>Stipendijní fond</a:t>
            </a:r>
          </a:p>
          <a:p>
            <a:pPr lvl="2"/>
            <a:r>
              <a:rPr lang="cs-CZ" dirty="0"/>
              <a:t>Zejména pro </a:t>
            </a:r>
            <a:r>
              <a:rPr lang="cs-CZ" dirty="0" err="1"/>
              <a:t>moot</a:t>
            </a:r>
            <a:r>
              <a:rPr lang="cs-CZ" dirty="0"/>
              <a:t> </a:t>
            </a:r>
            <a:r>
              <a:rPr lang="cs-CZ" dirty="0" err="1"/>
              <a:t>courty</a:t>
            </a:r>
            <a:r>
              <a:rPr lang="cs-CZ" dirty="0"/>
              <a:t>, letní školy podporované fakultou</a:t>
            </a:r>
          </a:p>
          <a:p>
            <a:pPr lvl="2"/>
            <a:r>
              <a:rPr lang="cs-CZ" dirty="0"/>
              <a:t>Omezeně též individuálně sjednané akademické výjezdy</a:t>
            </a:r>
          </a:p>
          <a:p>
            <a:pPr lvl="1"/>
            <a:r>
              <a:rPr lang="cs-CZ" dirty="0"/>
              <a:t>Stipendia na podporu krátkodobé mobility doktorandů</a:t>
            </a:r>
          </a:p>
          <a:p>
            <a:pPr lvl="1"/>
            <a:r>
              <a:rPr lang="cs-CZ" dirty="0"/>
              <a:t>Granty (SVV atp.)</a:t>
            </a:r>
            <a:br>
              <a:rPr lang="cs-CZ" dirty="0"/>
            </a:br>
            <a:endParaRPr lang="cs-CZ" dirty="0"/>
          </a:p>
        </p:txBody>
      </p:sp>
    </p:spTree>
    <p:extLst>
      <p:ext uri="{BB962C8B-B14F-4D97-AF65-F5344CB8AC3E}">
        <p14:creationId xmlns:p14="http://schemas.microsoft.com/office/powerpoint/2010/main" val="408192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2402A1-0942-4674-990F-BF4DCBF72A36}"/>
              </a:ext>
            </a:extLst>
          </p:cNvPr>
          <p:cNvSpPr>
            <a:spLocks noGrp="1"/>
          </p:cNvSpPr>
          <p:nvPr>
            <p:ph type="title"/>
          </p:nvPr>
        </p:nvSpPr>
        <p:spPr/>
        <p:txBody>
          <a:bodyPr/>
          <a:lstStyle/>
          <a:p>
            <a:r>
              <a:rPr lang="cs-CZ" dirty="0"/>
              <a:t>Další možnosti jako „</a:t>
            </a:r>
            <a:r>
              <a:rPr lang="cs-CZ" dirty="0" err="1"/>
              <a:t>freemover</a:t>
            </a:r>
            <a:r>
              <a:rPr lang="cs-CZ" dirty="0"/>
              <a:t>“</a:t>
            </a:r>
          </a:p>
        </p:txBody>
      </p:sp>
      <p:sp>
        <p:nvSpPr>
          <p:cNvPr id="3" name="Zástupný symbol pro obsah 2">
            <a:extLst>
              <a:ext uri="{FF2B5EF4-FFF2-40B4-BE49-F238E27FC236}">
                <a16:creationId xmlns:a16="http://schemas.microsoft.com/office/drawing/2014/main" id="{325C977F-1EF7-4A0A-82B4-09ADAA58D0CE}"/>
              </a:ext>
            </a:extLst>
          </p:cNvPr>
          <p:cNvSpPr>
            <a:spLocks noGrp="1"/>
          </p:cNvSpPr>
          <p:nvPr>
            <p:ph idx="1"/>
          </p:nvPr>
        </p:nvSpPr>
        <p:spPr/>
        <p:txBody>
          <a:bodyPr>
            <a:normAutofit fontScale="92500" lnSpcReduction="10000"/>
          </a:bodyPr>
          <a:lstStyle/>
          <a:p>
            <a:r>
              <a:rPr lang="cs-CZ" dirty="0"/>
              <a:t>Mimo (PF) UK</a:t>
            </a:r>
          </a:p>
          <a:p>
            <a:pPr lvl="1"/>
            <a:r>
              <a:rPr lang="cs-CZ" dirty="0"/>
              <a:t>Nabídky zahraničních, popř. českých organizací podporujících akademickou výměnu</a:t>
            </a:r>
          </a:p>
          <a:p>
            <a:pPr lvl="2"/>
            <a:r>
              <a:rPr lang="cs-CZ" dirty="0"/>
              <a:t>Dům zahraniční spolupráce / Akademická informační agentura (Norské fondy, mezivládní dohody MŠMT, </a:t>
            </a:r>
            <a:r>
              <a:rPr lang="cs-CZ" dirty="0" err="1"/>
              <a:t>Višegrádský</a:t>
            </a:r>
            <a:r>
              <a:rPr lang="cs-CZ" dirty="0"/>
              <a:t> fond atp.)</a:t>
            </a:r>
          </a:p>
          <a:p>
            <a:pPr lvl="3"/>
            <a:r>
              <a:rPr lang="cs-CZ" dirty="0"/>
              <a:t>Semestrální výjezdy, popř. letní jazykové a obdobné školy - </a:t>
            </a:r>
            <a:r>
              <a:rPr lang="cs-CZ" dirty="0">
                <a:hlinkClick r:id="rId2"/>
              </a:rPr>
              <a:t>https://www.dzs.cz/</a:t>
            </a:r>
            <a:r>
              <a:rPr lang="cs-CZ" dirty="0" err="1">
                <a:hlinkClick r:id="rId2"/>
              </a:rPr>
              <a:t>vyjezdy</a:t>
            </a:r>
            <a:r>
              <a:rPr lang="cs-CZ" dirty="0">
                <a:hlinkClick r:id="rId2"/>
              </a:rPr>
              <a:t>-pobyty</a:t>
            </a:r>
            <a:r>
              <a:rPr lang="cs-CZ" dirty="0"/>
              <a:t>; </a:t>
            </a:r>
            <a:r>
              <a:rPr lang="cs-CZ" dirty="0">
                <a:hlinkClick r:id="rId3"/>
              </a:rPr>
              <a:t>https://www.dzs.cz/program/akademicka-informacni-agentura/vyjezdy-pobyty</a:t>
            </a:r>
            <a:r>
              <a:rPr lang="cs-CZ" dirty="0"/>
              <a:t>  </a:t>
            </a:r>
          </a:p>
          <a:p>
            <a:pPr lvl="3"/>
            <a:endParaRPr lang="cs-CZ" dirty="0"/>
          </a:p>
          <a:p>
            <a:pPr lvl="2"/>
            <a:r>
              <a:rPr lang="cs-CZ" dirty="0"/>
              <a:t>DAAD (Německo), BTHA (Bavorsko), </a:t>
            </a:r>
            <a:r>
              <a:rPr lang="cs-CZ" dirty="0" err="1"/>
              <a:t>Aktion</a:t>
            </a:r>
            <a:r>
              <a:rPr lang="cs-CZ" dirty="0"/>
              <a:t> </a:t>
            </a:r>
            <a:r>
              <a:rPr lang="cs-CZ" dirty="0" err="1"/>
              <a:t>Österreich</a:t>
            </a:r>
            <a:r>
              <a:rPr lang="cs-CZ" dirty="0"/>
              <a:t> (Rakousko), Francouzský institut (Francie), </a:t>
            </a:r>
            <a:r>
              <a:rPr lang="cs-CZ" dirty="0" err="1"/>
              <a:t>Fulbright</a:t>
            </a:r>
            <a:r>
              <a:rPr lang="cs-CZ" dirty="0"/>
              <a:t> (USA) atd.</a:t>
            </a:r>
          </a:p>
          <a:p>
            <a:pPr lvl="2"/>
            <a:endParaRPr lang="cs-CZ" dirty="0"/>
          </a:p>
          <a:p>
            <a:pPr lvl="1"/>
            <a:r>
              <a:rPr lang="cs-CZ" dirty="0"/>
              <a:t>Nabídky bez přímého stipendijního zajištění – zejména přes Ministerstvo zahraničních věcí (u OSN, OBSE, v souvislosti s předsednictvím v Radě EU), na zastoupeních krajů v zahraničí (Brusel), velvyslanectvích atp. (možno žádat podporu ze stipendijního fondu PF UK)</a:t>
            </a:r>
          </a:p>
          <a:p>
            <a:pPr lvl="1"/>
            <a:endParaRPr lang="cs-CZ" dirty="0"/>
          </a:p>
        </p:txBody>
      </p:sp>
    </p:spTree>
    <p:extLst>
      <p:ext uri="{BB962C8B-B14F-4D97-AF65-F5344CB8AC3E}">
        <p14:creationId xmlns:p14="http://schemas.microsoft.com/office/powerpoint/2010/main" val="417092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A547E-87B3-46B1-BBCA-F7573F5DF991}"/>
              </a:ext>
            </a:extLst>
          </p:cNvPr>
          <p:cNvSpPr>
            <a:spLocks noGrp="1"/>
          </p:cNvSpPr>
          <p:nvPr>
            <p:ph type="title"/>
          </p:nvPr>
        </p:nvSpPr>
        <p:spPr/>
        <p:txBody>
          <a:bodyPr/>
          <a:lstStyle/>
          <a:p>
            <a:r>
              <a:rPr lang="cs-CZ" dirty="0"/>
              <a:t>Dlouhodobé výjezdy a přechody mezi akreditacemi</a:t>
            </a:r>
          </a:p>
        </p:txBody>
      </p:sp>
      <p:sp>
        <p:nvSpPr>
          <p:cNvPr id="3" name="Zástupný symbol pro obsah 2">
            <a:extLst>
              <a:ext uri="{FF2B5EF4-FFF2-40B4-BE49-F238E27FC236}">
                <a16:creationId xmlns:a16="http://schemas.microsoft.com/office/drawing/2014/main" id="{22445B07-4A9A-48F3-A13B-5B1606C40F1F}"/>
              </a:ext>
            </a:extLst>
          </p:cNvPr>
          <p:cNvSpPr>
            <a:spLocks noGrp="1"/>
          </p:cNvSpPr>
          <p:nvPr>
            <p:ph idx="1"/>
          </p:nvPr>
        </p:nvSpPr>
        <p:spPr>
          <a:xfrm>
            <a:off x="838200" y="1825625"/>
            <a:ext cx="10515600" cy="4763434"/>
          </a:xfrm>
        </p:spPr>
        <p:txBody>
          <a:bodyPr>
            <a:normAutofit fontScale="92500"/>
          </a:bodyPr>
          <a:lstStyle/>
          <a:p>
            <a:r>
              <a:rPr lang="cs-CZ" dirty="0"/>
              <a:t>Pokud je student na hraně „staré“ a „nové“ akreditace, tak by neměl mít zahraniční výjezd dopad na strukturu jeho studijního plánu:</a:t>
            </a:r>
          </a:p>
          <a:p>
            <a:pPr lvl="1"/>
            <a:r>
              <a:rPr lang="cs-CZ" dirty="0"/>
              <a:t>Každý povinný předmět ze staré akreditace </a:t>
            </a:r>
            <a:r>
              <a:rPr lang="cs-CZ" dirty="0" err="1"/>
              <a:t>HPxxxx</a:t>
            </a:r>
            <a:r>
              <a:rPr lang="cs-CZ" dirty="0"/>
              <a:t> má v nové akreditaci ekvivalent </a:t>
            </a:r>
            <a:r>
              <a:rPr lang="cs-CZ" dirty="0" err="1"/>
              <a:t>HPOPxxxx</a:t>
            </a:r>
            <a:r>
              <a:rPr lang="cs-CZ" dirty="0"/>
              <a:t>, který zajištuje jeho výuku</a:t>
            </a:r>
          </a:p>
          <a:p>
            <a:pPr lvl="1"/>
            <a:r>
              <a:rPr lang="cs-CZ" dirty="0"/>
              <a:t>Student se bude moci zapsat na přednášku i seminář i zkoušku (prostřednictvím katedry nebo studijního oddělení, pokud by mu to SIS neumožnil napřímo)</a:t>
            </a:r>
          </a:p>
          <a:p>
            <a:pPr lvl="1"/>
            <a:r>
              <a:rPr lang="cs-CZ" dirty="0"/>
              <a:t>U povinně volitelných předmětů, to bude fungovat stejně jako doposud. Když student PVP nesplní v 1. roce ISP, tak si ho musí sám zapsat (</a:t>
            </a:r>
            <a:r>
              <a:rPr lang="cs-CZ" dirty="0" err="1"/>
              <a:t>vysoutěžit</a:t>
            </a:r>
            <a:r>
              <a:rPr lang="cs-CZ" dirty="0"/>
              <a:t> při zápise), aby jej mohl plnit znovu. Pokud se PVP další rok nevyučuje, tak si jej stejně jako doposud zapsat ani plnit nemůže</a:t>
            </a:r>
          </a:p>
          <a:p>
            <a:pPr marL="457200" lvl="1" indent="0">
              <a:buNone/>
            </a:pPr>
            <a:r>
              <a:rPr lang="cs-CZ" b="1">
                <a:sym typeface="Wingdings" panose="05000000000000000000" pitchFamily="2" charset="2"/>
              </a:rPr>
              <a:t> Rozhodující je tedy studentův „studijní plán“ (daný již na začátku studia na PF UK), který se nezmění, ani pokud by se s ohledem na uskutečněný výměnný pobyt dostal do ročníku, kde již většina studentů studuje podle „nové“ akreditace (student tak bude plnit vše to, co měl plnit podle stavu na začátku svého studia na fakultě)</a:t>
            </a:r>
            <a:endParaRPr lang="cs-CZ" b="1" dirty="0"/>
          </a:p>
        </p:txBody>
      </p:sp>
    </p:spTree>
    <p:extLst>
      <p:ext uri="{BB962C8B-B14F-4D97-AF65-F5344CB8AC3E}">
        <p14:creationId xmlns:p14="http://schemas.microsoft.com/office/powerpoint/2010/main" val="81995120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Širokoúhlá obrazovka</PresentationFormat>
  <Paragraphs>59</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Calibri</vt:lpstr>
      <vt:lpstr>Calibri Light</vt:lpstr>
      <vt:lpstr>Wingdings</vt:lpstr>
      <vt:lpstr>Motiv Office</vt:lpstr>
      <vt:lpstr>Možnosti zahraničních výjezdů mimo program Erasmus+</vt:lpstr>
      <vt:lpstr>Přehled</vt:lpstr>
      <vt:lpstr>Prezentace aplikace PowerPoint</vt:lpstr>
      <vt:lpstr>Prezentace aplikace PowerPoint</vt:lpstr>
      <vt:lpstr>Meziuniverzitní smlouvy</vt:lpstr>
      <vt:lpstr>Mezifakultní dohody</vt:lpstr>
      <vt:lpstr>Další možnosti jako „freemover“</vt:lpstr>
      <vt:lpstr>Další možnosti jako „freemover“</vt:lpstr>
      <vt:lpstr>Dlouhodobé výjezdy a přechody mezi akreditacemi</vt:lpstr>
    </vt:vector>
  </TitlesOfParts>
  <Company>Univerzita Karlova, Právnická Fakulta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Možnosti zahraničních výjezdů mimo program Erasmus+</dc:title>
  <dc:creator>David Kohout</dc:creator>
  <cp:lastModifiedBy>David Kohout</cp:lastModifiedBy>
  <cp:revision>10</cp:revision>
  <dcterms:created xsi:type="dcterms:W3CDTF">2017-11-22T10:43:38Z</dcterms:created>
  <dcterms:modified xsi:type="dcterms:W3CDTF">2021-11-26T09:45:08Z</dcterms:modified>
</cp:coreProperties>
</file>